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7" r:id="rId8"/>
    <p:sldId id="271" r:id="rId9"/>
    <p:sldId id="269" r:id="rId10"/>
    <p:sldId id="272" r:id="rId11"/>
    <p:sldId id="273" r:id="rId12"/>
    <p:sldId id="274" r:id="rId13"/>
    <p:sldId id="275" r:id="rId14"/>
    <p:sldId id="277" r:id="rId15"/>
    <p:sldId id="281" r:id="rId16"/>
    <p:sldId id="280" r:id="rId17"/>
    <p:sldId id="278" r:id="rId18"/>
    <p:sldId id="284" r:id="rId19"/>
    <p:sldId id="279" r:id="rId20"/>
    <p:sldId id="283" r:id="rId21"/>
    <p:sldId id="28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18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4" autoAdjust="0"/>
    <p:restoredTop sz="94660"/>
  </p:normalViewPr>
  <p:slideViewPr>
    <p:cSldViewPr snapToGrid="0">
      <p:cViewPr varScale="1">
        <p:scale>
          <a:sx n="79" d="100"/>
          <a:sy n="79" d="100"/>
        </p:scale>
        <p:origin x="730" y="67"/>
      </p:cViewPr>
      <p:guideLst>
        <p:guide orient="horz" pos="2818"/>
        <p:guide pos="386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B4B56-B939-8693-6D16-450D1FEA2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1D4672-E006-721E-0F58-446B64CD1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5689A3-7DDB-61A0-2D96-298213786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91A5-7804-4538-AAB2-D11E0B1D150E}" type="datetimeFigureOut">
              <a:rPr lang="ko-KR" altLang="en-US" smtClean="0"/>
              <a:t>2023-07-13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9CE9E1-F44C-B01C-FB96-371910D1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3F2F3E-5E6F-2A1E-8CB7-36ADF52E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AD44-3DB7-469B-9044-846016412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244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D07AF-CB6F-0981-6331-CB73A1BC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3CF320-F8B8-99AB-6BFD-45999245A9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4EEDF4-7E69-4E82-33DD-F41075C7D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91A5-7804-4538-AAB2-D11E0B1D150E}" type="datetimeFigureOut">
              <a:rPr lang="ko-KR" altLang="en-US" smtClean="0"/>
              <a:t>2023-07-13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A44C7-9B84-3045-D6CB-5A68575C7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31DFE-5DB3-A41F-9826-FAFDCAB91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AD44-3DB7-469B-9044-846016412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360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696E20-6889-7842-DB58-0531716D40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FFCB91-7055-BCF0-6856-4DD76282F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06A95F-EEBC-1726-E6FD-F9997F907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91A5-7804-4538-AAB2-D11E0B1D150E}" type="datetimeFigureOut">
              <a:rPr lang="ko-KR" altLang="en-US" smtClean="0"/>
              <a:t>2023-07-13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090618-691F-A884-2C80-3AECBD2FE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B9D601-84C9-1B4C-4985-709DC3D6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AD44-3DB7-469B-9044-846016412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958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6D4DC-69E5-C660-2177-F7BFB25E7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6D4FAB-87E9-B5CE-258A-F43C1854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26AC00-E276-E33E-A1D0-13939E6E4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91A5-7804-4538-AAB2-D11E0B1D150E}" type="datetimeFigureOut">
              <a:rPr lang="ko-KR" altLang="en-US" smtClean="0"/>
              <a:t>2023-07-13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F96EFD-4C88-987E-5890-0A538F18D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4769E8-F80C-45A8-00FD-9C6E1D20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AD44-3DB7-469B-9044-846016412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777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79E38-BA12-CB62-5864-FB5BFFDBF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3730B-E63B-2AC4-7BCD-529646720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6E2031-FF1C-AEC8-BEDA-175AA477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91A5-7804-4538-AAB2-D11E0B1D150E}" type="datetimeFigureOut">
              <a:rPr lang="ko-KR" altLang="en-US" smtClean="0"/>
              <a:t>2023-07-13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08F3E0-567F-297A-1609-4277D92FF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17CC3E-58DB-28C6-7D73-A0FA6366F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AD44-3DB7-469B-9044-846016412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902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87EF1-3D38-3B86-8D19-A4F58BE8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313B9D-5C25-3980-23C9-BA862F26A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ADE3FB-255A-5304-087E-A0FDE0B3D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6ADC12-1E49-7CCB-EA20-6B7A0ECE2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91A5-7804-4538-AAB2-D11E0B1D150E}" type="datetimeFigureOut">
              <a:rPr lang="ko-KR" altLang="en-US" smtClean="0"/>
              <a:t>2023-07-13 Thu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D542CA-E74F-F67F-04E7-8775B2633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EA9501-A9F9-91DB-C7E1-B493C43F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AD44-3DB7-469B-9044-846016412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11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B0A3C-E098-F007-A2F9-EB20799B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D40B99-EB35-1734-64EA-D6AB07FE0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D6E687-0D3F-F2CC-2890-DC26907E7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79D95C-C335-0979-D069-20C264E8E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0F1EC3D-CAF2-6CFC-E4BD-FFA7FE0938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9E59FF-B5E8-79A6-9751-70164E778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91A5-7804-4538-AAB2-D11E0B1D150E}" type="datetimeFigureOut">
              <a:rPr lang="ko-KR" altLang="en-US" smtClean="0"/>
              <a:t>2023-07-13 Thu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2C6F07-AF92-C20B-A14C-88585199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090151-5EFF-6222-2D4D-B209D43C6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AD44-3DB7-469B-9044-846016412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743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36E6A-7DC7-483D-EC9A-DD97E1EB1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81D994-865B-6AAB-4593-03EC998B3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91A5-7804-4538-AAB2-D11E0B1D150E}" type="datetimeFigureOut">
              <a:rPr lang="ko-KR" altLang="en-US" smtClean="0"/>
              <a:t>2023-07-13 Thu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83EEEE-3E1E-C625-77AC-7BF9FB72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FC102-261F-9405-D28D-27907BF7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AD44-3DB7-469B-9044-846016412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919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EC6E87-F718-CFA5-46C6-1E8469046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91A5-7804-4538-AAB2-D11E0B1D150E}" type="datetimeFigureOut">
              <a:rPr lang="ko-KR" altLang="en-US" smtClean="0"/>
              <a:t>2023-07-13 Thu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E8BFF8-CC7E-4E34-8D04-385D18FAA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952DAD-6B1D-F5B2-F30F-D2A04936D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AD44-3DB7-469B-9044-846016412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0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40C7D-31FF-C202-267A-0F7BB9929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AF2130-56C0-0694-8A0C-DF7110507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7CFA6E-1D23-84C7-CCB9-39C9C06C4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B62F57-56EF-6C59-E25D-3A9B7D84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91A5-7804-4538-AAB2-D11E0B1D150E}" type="datetimeFigureOut">
              <a:rPr lang="ko-KR" altLang="en-US" smtClean="0"/>
              <a:t>2023-07-13 Thu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8609DA-BB60-1083-07F4-B1AF51B80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EEC175-EDDE-8D85-B516-3510D9D08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AD44-3DB7-469B-9044-846016412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737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07E745-A5C7-AD13-7C9E-3CA41B17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863432-0B53-56C0-22CF-6B1B82DC9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F3C470-2767-076A-9E44-2C3A8AA18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67FA6B-DD4C-E8A9-FB8C-55E28A6D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91A5-7804-4538-AAB2-D11E0B1D150E}" type="datetimeFigureOut">
              <a:rPr lang="ko-KR" altLang="en-US" smtClean="0"/>
              <a:t>2023-07-13 Thu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84A611-1089-AB8B-BF73-0E3E7F680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1149F3-F2CB-7F1F-E260-47B89FE16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AD44-3DB7-469B-9044-846016412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028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AA9A6F-FF0E-6B6D-DB2B-60B06E1E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163665-DB5B-79EB-85E7-C8DE5DD9C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5B5501-73EC-A6B3-7024-C46DA8269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491A5-7804-4538-AAB2-D11E0B1D150E}" type="datetimeFigureOut">
              <a:rPr lang="ko-KR" altLang="en-US" smtClean="0"/>
              <a:t>2023-07-13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082B7A-AEF4-07B6-68F6-A79CFEAF1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D49083-B0C5-57AB-0D89-AEFDA1C97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AAD44-3DB7-469B-9044-846016412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47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s://dataengineerstudy.tistory.com/193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xOqyAW4Hq0Y" TargetMode="External"/><Relationship Id="rId3" Type="http://schemas.openxmlformats.org/officeDocument/2006/relationships/image" Target="../media/image39.png"/><Relationship Id="rId7" Type="http://schemas.openxmlformats.org/officeDocument/2006/relationships/hyperlink" Target="https://dataengineerstudy.tistory.com/179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5SIg7gHpyv4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40.png"/><Relationship Id="rId10" Type="http://schemas.openxmlformats.org/officeDocument/2006/relationships/image" Target="../media/image6.svg"/><Relationship Id="rId4" Type="http://schemas.openxmlformats.org/officeDocument/2006/relationships/image" Target="../media/image22.png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2.png"/><Relationship Id="rId3" Type="http://schemas.openxmlformats.org/officeDocument/2006/relationships/hyperlink" Target="https://youtu.be/4qhXDmpotuw" TargetMode="External"/><Relationship Id="rId7" Type="http://schemas.openxmlformats.org/officeDocument/2006/relationships/image" Target="../media/image4.png"/><Relationship Id="rId12" Type="http://schemas.openxmlformats.org/officeDocument/2006/relationships/image" Target="../media/image4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xOqyAW4Hq0Y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dataengineerstudy.tistory.com/79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s://github.com/sangwookWoo/music_resting_place" TargetMode="External"/><Relationship Id="rId9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dataengineerstudy.tistory.com/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github.com/sangwookWoo" TargetMode="Externa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engineerstudy.tistory.com/61" TargetMode="External"/><Relationship Id="rId13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s://github.com/sangwookWoo/ML_project_predict_heart_disease" TargetMode="External"/><Relationship Id="rId12" Type="http://schemas.openxmlformats.org/officeDocument/2006/relationships/image" Target="../media/image6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r16EihZyOk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44.png"/><Relationship Id="rId10" Type="http://schemas.openxmlformats.org/officeDocument/2006/relationships/image" Target="../media/image4.png"/><Relationship Id="rId4" Type="http://schemas.openxmlformats.org/officeDocument/2006/relationships/image" Target="../media/image22.png"/><Relationship Id="rId9" Type="http://schemas.openxmlformats.org/officeDocument/2006/relationships/hyperlink" Target="https://www.youtube.com/watch?v=xOqyAW4Hq0Y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6.png"/><Relationship Id="rId3" Type="http://schemas.openxmlformats.org/officeDocument/2006/relationships/hyperlink" Target="https://www.youtube.com/watch?v=xOqyAW4Hq0Y" TargetMode="External"/><Relationship Id="rId7" Type="http://schemas.openxmlformats.org/officeDocument/2006/relationships/hyperlink" Target="https://rogue-allosaurus-462.notion.site/Stand-up-Seoul-58db1d02fb774cc2abe36f9daf24ce49?pvs=4" TargetMode="External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ataengineerstudy.tistory.com/196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s://url.kr/ihlpxz" TargetMode="External"/><Relationship Id="rId10" Type="http://schemas.openxmlformats.org/officeDocument/2006/relationships/image" Target="../media/image6.svg"/><Relationship Id="rId4" Type="http://schemas.openxmlformats.org/officeDocument/2006/relationships/hyperlink" Target="https://github.com/sangwookWoo/Stand_Up_Seoul" TargetMode="Externa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사람, 의류, 인간의 얼굴, 대화이(가) 표시된 사진&#10;&#10;자동 생성된 설명">
            <a:extLst>
              <a:ext uri="{FF2B5EF4-FFF2-40B4-BE49-F238E27FC236}">
                <a16:creationId xmlns:a16="http://schemas.microsoft.com/office/drawing/2014/main" id="{6B73D823-3FF9-6FE8-52C9-71234B6E71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333" y="0"/>
            <a:ext cx="10292668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D86F30-69CA-D610-87B1-97AB18057541}"/>
              </a:ext>
            </a:extLst>
          </p:cNvPr>
          <p:cNvSpPr/>
          <p:nvPr/>
        </p:nvSpPr>
        <p:spPr>
          <a:xfrm>
            <a:off x="2431915" y="0"/>
            <a:ext cx="9760085" cy="6858000"/>
          </a:xfrm>
          <a:prstGeom prst="rect">
            <a:avLst/>
          </a:prstGeom>
          <a:solidFill>
            <a:schemeClr val="tx1"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0080"/>
              </a:highligh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250EA1-D311-E0C8-3EEA-E3BF6BCB34CB}"/>
              </a:ext>
            </a:extLst>
          </p:cNvPr>
          <p:cNvSpPr/>
          <p:nvPr/>
        </p:nvSpPr>
        <p:spPr>
          <a:xfrm>
            <a:off x="-2" y="0"/>
            <a:ext cx="277368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008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CB0BB-CBCF-E1FB-29BF-D1F85926CA49}"/>
              </a:ext>
            </a:extLst>
          </p:cNvPr>
          <p:cNvSpPr txBox="1"/>
          <p:nvPr/>
        </p:nvSpPr>
        <p:spPr>
          <a:xfrm>
            <a:off x="-3" y="6489996"/>
            <a:ext cx="26070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Last update : 2023.07.13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508E7F-E908-98EA-B9AC-B7415E9873A0}"/>
              </a:ext>
            </a:extLst>
          </p:cNvPr>
          <p:cNvSpPr/>
          <p:nvPr/>
        </p:nvSpPr>
        <p:spPr>
          <a:xfrm>
            <a:off x="6478621" y="3336587"/>
            <a:ext cx="1313234" cy="9241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B041667-56DE-2B42-0A9E-DA6AA4533FDB}"/>
              </a:ext>
            </a:extLst>
          </p:cNvPr>
          <p:cNvGrpSpPr/>
          <p:nvPr/>
        </p:nvGrpSpPr>
        <p:grpSpPr>
          <a:xfrm>
            <a:off x="5204969" y="2471965"/>
            <a:ext cx="4773842" cy="1767007"/>
            <a:chOff x="4811146" y="2467835"/>
            <a:chExt cx="4773842" cy="17670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459B7A0-5E88-5ABB-ABA5-321779903F54}"/>
                </a:ext>
              </a:extLst>
            </p:cNvPr>
            <p:cNvSpPr txBox="1"/>
            <p:nvPr/>
          </p:nvSpPr>
          <p:spPr>
            <a:xfrm>
              <a:off x="4811148" y="2467835"/>
              <a:ext cx="4773840" cy="101566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배움을 즐기고 공유하는</a:t>
              </a:r>
              <a:endParaRPr lang="en-US" altLang="ko-KR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우상욱</a:t>
              </a:r>
              <a:r>
                <a:rPr lang="ko-KR" altLang="en-US" sz="2400" b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입니다</a:t>
              </a:r>
              <a:r>
                <a:rPr lang="en-US" altLang="ko-KR" sz="2400" b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  <a:endParaRPr lang="ko-KR" altLang="en-US" sz="3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695FB0-0F9E-6D2E-ABE4-415961959D0B}"/>
                </a:ext>
              </a:extLst>
            </p:cNvPr>
            <p:cNvSpPr txBox="1"/>
            <p:nvPr/>
          </p:nvSpPr>
          <p:spPr>
            <a:xfrm>
              <a:off x="4811146" y="3588511"/>
              <a:ext cx="477384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누구보다도 데이터를 사랑합니다</a:t>
              </a:r>
              <a:r>
                <a:rPr lang="en-US" altLang="ko-KR" sz="1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이에 관한 배움이 있는 곳이라면，</a:t>
              </a:r>
              <a:endPara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조금 힘들더라도 최선을 다하겠습니다．</a:t>
              </a:r>
              <a:endPara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1404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952E1-FDFC-82DF-B781-322E38D3D944}"/>
              </a:ext>
            </a:extLst>
          </p:cNvPr>
          <p:cNvSpPr txBox="1"/>
          <p:nvPr/>
        </p:nvSpPr>
        <p:spPr>
          <a:xfrm>
            <a:off x="5244830" y="145920"/>
            <a:ext cx="1702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프로젝트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CB88D4-63FD-3F97-21DD-722FB74D189E}"/>
              </a:ext>
            </a:extLst>
          </p:cNvPr>
          <p:cNvSpPr txBox="1"/>
          <p:nvPr/>
        </p:nvSpPr>
        <p:spPr>
          <a:xfrm>
            <a:off x="883595" y="155329"/>
            <a:ext cx="1159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자기소개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DA8B43-42EB-25E3-B957-E9AAF68E6142}"/>
              </a:ext>
            </a:extLst>
          </p:cNvPr>
          <p:cNvSpPr/>
          <p:nvPr/>
        </p:nvSpPr>
        <p:spPr>
          <a:xfrm>
            <a:off x="204281" y="632298"/>
            <a:ext cx="11682919" cy="60797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DAB0043-E145-2C81-DA3C-0E7A91490B45}"/>
              </a:ext>
            </a:extLst>
          </p:cNvPr>
          <p:cNvGrpSpPr/>
          <p:nvPr/>
        </p:nvGrpSpPr>
        <p:grpSpPr>
          <a:xfrm>
            <a:off x="753552" y="774810"/>
            <a:ext cx="1159213" cy="1196502"/>
            <a:chOff x="679721" y="2224398"/>
            <a:chExt cx="1944589" cy="194458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760D635-0637-8469-8FAE-30710BE7100F}"/>
                </a:ext>
              </a:extLst>
            </p:cNvPr>
            <p:cNvSpPr/>
            <p:nvPr/>
          </p:nvSpPr>
          <p:spPr>
            <a:xfrm>
              <a:off x="975944" y="2517680"/>
              <a:ext cx="1352145" cy="1128723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 descr="폰트, 그래픽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85275973-2388-62CF-22A5-3AF832B6E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721" y="2224398"/>
              <a:ext cx="1944589" cy="194458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8B224A-2B52-AB8A-39D3-05A894080BB5}"/>
              </a:ext>
            </a:extLst>
          </p:cNvPr>
          <p:cNvSpPr txBox="1"/>
          <p:nvPr/>
        </p:nvSpPr>
        <p:spPr>
          <a:xfrm>
            <a:off x="1747395" y="1136647"/>
            <a:ext cx="5749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 파이프라인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(2/5)</a:t>
            </a:r>
            <a:endParaRPr lang="ko-KR" altLang="en-US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0C58D-94E2-9BF9-DF2D-A3D8F087052B}"/>
              </a:ext>
            </a:extLst>
          </p:cNvPr>
          <p:cNvSpPr txBox="1"/>
          <p:nvPr/>
        </p:nvSpPr>
        <p:spPr>
          <a:xfrm>
            <a:off x="930138" y="1715437"/>
            <a:ext cx="3067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자연어 리뷰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별점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환산 파이프라인</a:t>
            </a:r>
            <a:endParaRPr lang="ko-KR" altLang="en-US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EC9E2-1E40-96BC-7E58-7CAA287A4744}"/>
              </a:ext>
            </a:extLst>
          </p:cNvPr>
          <p:cNvSpPr txBox="1"/>
          <p:nvPr/>
        </p:nvSpPr>
        <p:spPr>
          <a:xfrm>
            <a:off x="930137" y="2115760"/>
            <a:ext cx="10378268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자연어로 처리된 리뷰 데이터를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LSTM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모델을 통해서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긍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부정으로 분류한 뒤 해당 분류확률을 통해 맛집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명소의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별점을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환산하는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파이프라인입니다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AWS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EventBridge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Lambda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통해 구현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스케줄링 하였습니다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C7F89D-F178-902C-692A-691F67313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61" y="3002476"/>
            <a:ext cx="5169322" cy="29134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20DF306-37FB-728A-8CB2-D97EF75FA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914" y="3002476"/>
            <a:ext cx="5715641" cy="2913434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032AEE0-59B7-52A5-C1DA-3FE17055F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683" y="6159418"/>
            <a:ext cx="309154" cy="3091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5D7F90-06C1-A135-DF23-52EC2137A39F}"/>
              </a:ext>
            </a:extLst>
          </p:cNvPr>
          <p:cNvSpPr txBox="1"/>
          <p:nvPr/>
        </p:nvSpPr>
        <p:spPr>
          <a:xfrm>
            <a:off x="1219837" y="6159418"/>
            <a:ext cx="4523564" cy="30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구현 기록 </a:t>
            </a:r>
            <a:r>
              <a:rPr lang="en-US" altLang="ko-KR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7"/>
              </a:rPr>
              <a:t>https://dataengineerstudy.tistory.com/193</a:t>
            </a:r>
            <a:endParaRPr lang="ko-KR" altLang="en-US" sz="14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DAE37-F97D-1237-9B43-5E95A6649E51}"/>
              </a:ext>
            </a:extLst>
          </p:cNvPr>
          <p:cNvSpPr txBox="1"/>
          <p:nvPr/>
        </p:nvSpPr>
        <p:spPr>
          <a:xfrm>
            <a:off x="9942632" y="145920"/>
            <a:ext cx="1533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4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미니 프로젝트</a:t>
            </a:r>
          </a:p>
        </p:txBody>
      </p:sp>
    </p:spTree>
    <p:extLst>
      <p:ext uri="{BB962C8B-B14F-4D97-AF65-F5344CB8AC3E}">
        <p14:creationId xmlns:p14="http://schemas.microsoft.com/office/powerpoint/2010/main" val="2892651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952E1-FDFC-82DF-B781-322E38D3D944}"/>
              </a:ext>
            </a:extLst>
          </p:cNvPr>
          <p:cNvSpPr txBox="1"/>
          <p:nvPr/>
        </p:nvSpPr>
        <p:spPr>
          <a:xfrm>
            <a:off x="5244830" y="145920"/>
            <a:ext cx="1702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프로젝트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CB88D4-63FD-3F97-21DD-722FB74D189E}"/>
              </a:ext>
            </a:extLst>
          </p:cNvPr>
          <p:cNvSpPr txBox="1"/>
          <p:nvPr/>
        </p:nvSpPr>
        <p:spPr>
          <a:xfrm>
            <a:off x="883595" y="155329"/>
            <a:ext cx="1159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자기소개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DA8B43-42EB-25E3-B957-E9AAF68E6142}"/>
              </a:ext>
            </a:extLst>
          </p:cNvPr>
          <p:cNvSpPr/>
          <p:nvPr/>
        </p:nvSpPr>
        <p:spPr>
          <a:xfrm>
            <a:off x="204281" y="632298"/>
            <a:ext cx="11682919" cy="60797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DAB0043-E145-2C81-DA3C-0E7A91490B45}"/>
              </a:ext>
            </a:extLst>
          </p:cNvPr>
          <p:cNvGrpSpPr/>
          <p:nvPr/>
        </p:nvGrpSpPr>
        <p:grpSpPr>
          <a:xfrm>
            <a:off x="753552" y="774810"/>
            <a:ext cx="1159213" cy="1196502"/>
            <a:chOff x="679721" y="2224398"/>
            <a:chExt cx="1944589" cy="194458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760D635-0637-8469-8FAE-30710BE7100F}"/>
                </a:ext>
              </a:extLst>
            </p:cNvPr>
            <p:cNvSpPr/>
            <p:nvPr/>
          </p:nvSpPr>
          <p:spPr>
            <a:xfrm>
              <a:off x="975944" y="2517680"/>
              <a:ext cx="1352145" cy="1128723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 descr="폰트, 그래픽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85275973-2388-62CF-22A5-3AF832B6E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721" y="2224398"/>
              <a:ext cx="1944589" cy="194458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8B224A-2B52-AB8A-39D3-05A894080BB5}"/>
              </a:ext>
            </a:extLst>
          </p:cNvPr>
          <p:cNvSpPr txBox="1"/>
          <p:nvPr/>
        </p:nvSpPr>
        <p:spPr>
          <a:xfrm>
            <a:off x="1747395" y="1136647"/>
            <a:ext cx="5749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 파이프라인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(3/5)</a:t>
            </a:r>
            <a:endParaRPr lang="ko-KR" altLang="en-US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0C58D-94E2-9BF9-DF2D-A3D8F087052B}"/>
              </a:ext>
            </a:extLst>
          </p:cNvPr>
          <p:cNvSpPr txBox="1"/>
          <p:nvPr/>
        </p:nvSpPr>
        <p:spPr>
          <a:xfrm>
            <a:off x="930138" y="1715437"/>
            <a:ext cx="3067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분석용 파이프라인 설계</a:t>
            </a:r>
            <a:endParaRPr lang="ko-KR" altLang="en-US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EC9E2-1E40-96BC-7E58-7CAA287A4744}"/>
              </a:ext>
            </a:extLst>
          </p:cNvPr>
          <p:cNvSpPr txBox="1"/>
          <p:nvPr/>
        </p:nvSpPr>
        <p:spPr>
          <a:xfrm>
            <a:off x="930137" y="2115760"/>
            <a:ext cx="10378268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있는 데이터를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데이터웨어하우스로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파이프라인입니다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하루 단위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이며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실시간 데이터는 운영용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부하를 막기 위해 일정 기간만 남겨두고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MYSQL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트리거를 통해 삭제하였습니다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BD826E-9A4D-BDCB-0086-18EC72A39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075" y="2955136"/>
            <a:ext cx="8904392" cy="35282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4D278B-E61F-896C-47A8-22CA3B341029}"/>
              </a:ext>
            </a:extLst>
          </p:cNvPr>
          <p:cNvSpPr txBox="1"/>
          <p:nvPr/>
        </p:nvSpPr>
        <p:spPr>
          <a:xfrm>
            <a:off x="9942632" y="145920"/>
            <a:ext cx="1533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4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미니 프로젝트</a:t>
            </a:r>
          </a:p>
        </p:txBody>
      </p:sp>
    </p:spTree>
    <p:extLst>
      <p:ext uri="{BB962C8B-B14F-4D97-AF65-F5344CB8AC3E}">
        <p14:creationId xmlns:p14="http://schemas.microsoft.com/office/powerpoint/2010/main" val="3751521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952E1-FDFC-82DF-B781-322E38D3D944}"/>
              </a:ext>
            </a:extLst>
          </p:cNvPr>
          <p:cNvSpPr txBox="1"/>
          <p:nvPr/>
        </p:nvSpPr>
        <p:spPr>
          <a:xfrm>
            <a:off x="5244830" y="145920"/>
            <a:ext cx="1702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프로젝트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CB88D4-63FD-3F97-21DD-722FB74D189E}"/>
              </a:ext>
            </a:extLst>
          </p:cNvPr>
          <p:cNvSpPr txBox="1"/>
          <p:nvPr/>
        </p:nvSpPr>
        <p:spPr>
          <a:xfrm>
            <a:off x="883595" y="155329"/>
            <a:ext cx="1159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자기소개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DA8B43-42EB-25E3-B957-E9AAF68E6142}"/>
              </a:ext>
            </a:extLst>
          </p:cNvPr>
          <p:cNvSpPr/>
          <p:nvPr/>
        </p:nvSpPr>
        <p:spPr>
          <a:xfrm>
            <a:off x="204281" y="632298"/>
            <a:ext cx="11682919" cy="60797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DAB0043-E145-2C81-DA3C-0E7A91490B45}"/>
              </a:ext>
            </a:extLst>
          </p:cNvPr>
          <p:cNvGrpSpPr/>
          <p:nvPr/>
        </p:nvGrpSpPr>
        <p:grpSpPr>
          <a:xfrm>
            <a:off x="753552" y="774810"/>
            <a:ext cx="1159213" cy="1196502"/>
            <a:chOff x="679721" y="2224398"/>
            <a:chExt cx="1944589" cy="194458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760D635-0637-8469-8FAE-30710BE7100F}"/>
                </a:ext>
              </a:extLst>
            </p:cNvPr>
            <p:cNvSpPr/>
            <p:nvPr/>
          </p:nvSpPr>
          <p:spPr>
            <a:xfrm>
              <a:off x="975944" y="2517680"/>
              <a:ext cx="1352145" cy="1128723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 descr="폰트, 그래픽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85275973-2388-62CF-22A5-3AF832B6E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721" y="2224398"/>
              <a:ext cx="1944589" cy="194458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8B224A-2B52-AB8A-39D3-05A894080BB5}"/>
              </a:ext>
            </a:extLst>
          </p:cNvPr>
          <p:cNvSpPr txBox="1"/>
          <p:nvPr/>
        </p:nvSpPr>
        <p:spPr>
          <a:xfrm>
            <a:off x="1747395" y="1136647"/>
            <a:ext cx="5749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 파이프라인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(4/5)</a:t>
            </a:r>
            <a:endParaRPr lang="ko-KR" altLang="en-US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0C58D-94E2-9BF9-DF2D-A3D8F087052B}"/>
              </a:ext>
            </a:extLst>
          </p:cNvPr>
          <p:cNvSpPr txBox="1"/>
          <p:nvPr/>
        </p:nvSpPr>
        <p:spPr>
          <a:xfrm>
            <a:off x="930138" y="1715437"/>
            <a:ext cx="3067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 분석 파이프라인 설계</a:t>
            </a:r>
            <a:endParaRPr lang="ko-KR" altLang="en-US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EC9E2-1E40-96BC-7E58-7CAA287A4744}"/>
              </a:ext>
            </a:extLst>
          </p:cNvPr>
          <p:cNvSpPr txBox="1"/>
          <p:nvPr/>
        </p:nvSpPr>
        <p:spPr>
          <a:xfrm>
            <a:off x="930137" y="2115760"/>
            <a:ext cx="10378268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서버에서 미리 설계된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활용하여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S3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로그 데이터를 적재한 뒤 가공 과정을 거쳐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DW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적재하는 파이프라인입니다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우측의 대시보드는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DW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연동해둔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Superset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제작한 대시보드입니다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95DF94E-9653-42AB-CFF6-2FA55FFBE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3" y="3429000"/>
            <a:ext cx="5479480" cy="27214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199B00-80DF-C287-1F11-7E54488BF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425" y="3675906"/>
            <a:ext cx="5296126" cy="22923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684CF2-751F-D857-4CB4-47827C3AE631}"/>
              </a:ext>
            </a:extLst>
          </p:cNvPr>
          <p:cNvSpPr txBox="1"/>
          <p:nvPr/>
        </p:nvSpPr>
        <p:spPr>
          <a:xfrm>
            <a:off x="9942632" y="145920"/>
            <a:ext cx="1533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4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미니 프로젝트</a:t>
            </a:r>
          </a:p>
        </p:txBody>
      </p:sp>
    </p:spTree>
    <p:extLst>
      <p:ext uri="{BB962C8B-B14F-4D97-AF65-F5344CB8AC3E}">
        <p14:creationId xmlns:p14="http://schemas.microsoft.com/office/powerpoint/2010/main" val="3681874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952E1-FDFC-82DF-B781-322E38D3D944}"/>
              </a:ext>
            </a:extLst>
          </p:cNvPr>
          <p:cNvSpPr txBox="1"/>
          <p:nvPr/>
        </p:nvSpPr>
        <p:spPr>
          <a:xfrm>
            <a:off x="5244830" y="145920"/>
            <a:ext cx="1702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프로젝트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CB88D4-63FD-3F97-21DD-722FB74D189E}"/>
              </a:ext>
            </a:extLst>
          </p:cNvPr>
          <p:cNvSpPr txBox="1"/>
          <p:nvPr/>
        </p:nvSpPr>
        <p:spPr>
          <a:xfrm>
            <a:off x="883595" y="155329"/>
            <a:ext cx="1159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자기소개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DA8B43-42EB-25E3-B957-E9AAF68E6142}"/>
              </a:ext>
            </a:extLst>
          </p:cNvPr>
          <p:cNvSpPr/>
          <p:nvPr/>
        </p:nvSpPr>
        <p:spPr>
          <a:xfrm>
            <a:off x="204281" y="632298"/>
            <a:ext cx="11682919" cy="60797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DAB0043-E145-2C81-DA3C-0E7A91490B45}"/>
              </a:ext>
            </a:extLst>
          </p:cNvPr>
          <p:cNvGrpSpPr/>
          <p:nvPr/>
        </p:nvGrpSpPr>
        <p:grpSpPr>
          <a:xfrm>
            <a:off x="753552" y="774810"/>
            <a:ext cx="1159213" cy="1196502"/>
            <a:chOff x="679721" y="2224398"/>
            <a:chExt cx="1944589" cy="194458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760D635-0637-8469-8FAE-30710BE7100F}"/>
                </a:ext>
              </a:extLst>
            </p:cNvPr>
            <p:cNvSpPr/>
            <p:nvPr/>
          </p:nvSpPr>
          <p:spPr>
            <a:xfrm>
              <a:off x="975944" y="2517680"/>
              <a:ext cx="1352145" cy="1128723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 descr="폰트, 그래픽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85275973-2388-62CF-22A5-3AF832B6E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721" y="2224398"/>
              <a:ext cx="1944589" cy="194458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8B224A-2B52-AB8A-39D3-05A894080BB5}"/>
              </a:ext>
            </a:extLst>
          </p:cNvPr>
          <p:cNvSpPr txBox="1"/>
          <p:nvPr/>
        </p:nvSpPr>
        <p:spPr>
          <a:xfrm>
            <a:off x="1747395" y="1136647"/>
            <a:ext cx="5749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 파이프라인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(5/5)</a:t>
            </a:r>
            <a:endParaRPr lang="ko-KR" altLang="en-US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0C58D-94E2-9BF9-DF2D-A3D8F087052B}"/>
              </a:ext>
            </a:extLst>
          </p:cNvPr>
          <p:cNvSpPr txBox="1"/>
          <p:nvPr/>
        </p:nvSpPr>
        <p:spPr>
          <a:xfrm>
            <a:off x="930138" y="1715437"/>
            <a:ext cx="3067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배포 자동화 파이프라인</a:t>
            </a:r>
            <a:endParaRPr lang="ko-KR" altLang="en-US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EC9E2-1E40-96BC-7E58-7CAA287A4744}"/>
              </a:ext>
            </a:extLst>
          </p:cNvPr>
          <p:cNvSpPr txBox="1"/>
          <p:nvPr/>
        </p:nvSpPr>
        <p:spPr>
          <a:xfrm>
            <a:off x="930137" y="2115760"/>
            <a:ext cx="10378268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매일 업데이트 되는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데이터에 맞춰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ML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모델을 업그레이드하기 위해 설계한 모델 배포 자동화 파이프라인입니다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분석가와 협업하기 위해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사용되는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Script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바꾸기 쉬운 구조로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Slack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통해 모니터링할 수 있는 구조로 설계하였습니다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404AF5E-622F-D27A-0181-1E2355002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03" y="2878490"/>
            <a:ext cx="6934136" cy="35469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3312E-8215-9042-5C90-96B60BA6A488}"/>
              </a:ext>
            </a:extLst>
          </p:cNvPr>
          <p:cNvSpPr txBox="1"/>
          <p:nvPr/>
        </p:nvSpPr>
        <p:spPr>
          <a:xfrm>
            <a:off x="9942632" y="145920"/>
            <a:ext cx="1533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4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미니 프로젝트</a:t>
            </a:r>
          </a:p>
        </p:txBody>
      </p:sp>
    </p:spTree>
    <p:extLst>
      <p:ext uri="{BB962C8B-B14F-4D97-AF65-F5344CB8AC3E}">
        <p14:creationId xmlns:p14="http://schemas.microsoft.com/office/powerpoint/2010/main" val="1221912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952E1-FDFC-82DF-B781-322E38D3D944}"/>
              </a:ext>
            </a:extLst>
          </p:cNvPr>
          <p:cNvSpPr txBox="1"/>
          <p:nvPr/>
        </p:nvSpPr>
        <p:spPr>
          <a:xfrm>
            <a:off x="5244830" y="145920"/>
            <a:ext cx="1702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프로젝트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CB88D4-63FD-3F97-21DD-722FB74D189E}"/>
              </a:ext>
            </a:extLst>
          </p:cNvPr>
          <p:cNvSpPr txBox="1"/>
          <p:nvPr/>
        </p:nvSpPr>
        <p:spPr>
          <a:xfrm>
            <a:off x="883595" y="155329"/>
            <a:ext cx="1159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자기소개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DA8B43-42EB-25E3-B957-E9AAF68E6142}"/>
              </a:ext>
            </a:extLst>
          </p:cNvPr>
          <p:cNvSpPr/>
          <p:nvPr/>
        </p:nvSpPr>
        <p:spPr>
          <a:xfrm>
            <a:off x="204281" y="632298"/>
            <a:ext cx="11682919" cy="60797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DAB0043-E145-2C81-DA3C-0E7A91490B45}"/>
              </a:ext>
            </a:extLst>
          </p:cNvPr>
          <p:cNvGrpSpPr/>
          <p:nvPr/>
        </p:nvGrpSpPr>
        <p:grpSpPr>
          <a:xfrm>
            <a:off x="753552" y="774810"/>
            <a:ext cx="1159213" cy="1196502"/>
            <a:chOff x="679721" y="2224398"/>
            <a:chExt cx="1944589" cy="194458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760D635-0637-8469-8FAE-30710BE7100F}"/>
                </a:ext>
              </a:extLst>
            </p:cNvPr>
            <p:cNvSpPr/>
            <p:nvPr/>
          </p:nvSpPr>
          <p:spPr>
            <a:xfrm>
              <a:off x="975944" y="2517680"/>
              <a:ext cx="1352145" cy="1128723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 descr="폰트, 그래픽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85275973-2388-62CF-22A5-3AF832B6E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721" y="2224398"/>
              <a:ext cx="1944589" cy="194458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8B224A-2B52-AB8A-39D3-05A894080BB5}"/>
              </a:ext>
            </a:extLst>
          </p:cNvPr>
          <p:cNvSpPr txBox="1"/>
          <p:nvPr/>
        </p:nvSpPr>
        <p:spPr>
          <a:xfrm>
            <a:off x="1747395" y="1136647"/>
            <a:ext cx="5749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전용 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EC9E2-1E40-96BC-7E58-7CAA287A4744}"/>
              </a:ext>
            </a:extLst>
          </p:cNvPr>
          <p:cNvSpPr txBox="1"/>
          <p:nvPr/>
        </p:nvSpPr>
        <p:spPr>
          <a:xfrm>
            <a:off x="930137" y="1785014"/>
            <a:ext cx="1037826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FastAPI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통해 모델 예측과 장소 인근 맛집 및 명소를 추천하는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개발하였습니다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07B2726-8521-C351-01E7-A165CE95D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519" y="2199284"/>
            <a:ext cx="3450158" cy="19171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1052F69-6E35-307D-B05B-FA45DC03B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64" y="2472623"/>
            <a:ext cx="6551740" cy="361056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037A3C6-97D0-5D14-0D10-0FBB9E3D5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8012" y="4264260"/>
            <a:ext cx="3477172" cy="19453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B5EA10-674B-7607-37EC-0CD4C68CDB27}"/>
              </a:ext>
            </a:extLst>
          </p:cNvPr>
          <p:cNvSpPr txBox="1"/>
          <p:nvPr/>
        </p:nvSpPr>
        <p:spPr>
          <a:xfrm>
            <a:off x="9942632" y="145920"/>
            <a:ext cx="1533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4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미니 프로젝트</a:t>
            </a:r>
          </a:p>
        </p:txBody>
      </p:sp>
    </p:spTree>
    <p:extLst>
      <p:ext uri="{BB962C8B-B14F-4D97-AF65-F5344CB8AC3E}">
        <p14:creationId xmlns:p14="http://schemas.microsoft.com/office/powerpoint/2010/main" val="2257860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952E1-FDFC-82DF-B781-322E38D3D944}"/>
              </a:ext>
            </a:extLst>
          </p:cNvPr>
          <p:cNvSpPr txBox="1"/>
          <p:nvPr/>
        </p:nvSpPr>
        <p:spPr>
          <a:xfrm>
            <a:off x="5244830" y="145920"/>
            <a:ext cx="1702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4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프로젝트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CB88D4-63FD-3F97-21DD-722FB74D189E}"/>
              </a:ext>
            </a:extLst>
          </p:cNvPr>
          <p:cNvSpPr txBox="1"/>
          <p:nvPr/>
        </p:nvSpPr>
        <p:spPr>
          <a:xfrm>
            <a:off x="883595" y="155329"/>
            <a:ext cx="1159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4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자기소개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DA8B43-42EB-25E3-B957-E9AAF68E6142}"/>
              </a:ext>
            </a:extLst>
          </p:cNvPr>
          <p:cNvSpPr/>
          <p:nvPr/>
        </p:nvSpPr>
        <p:spPr>
          <a:xfrm>
            <a:off x="204281" y="632298"/>
            <a:ext cx="11682919" cy="607978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DAF5F5-332E-C04D-4B9C-724A16A72C21}"/>
              </a:ext>
            </a:extLst>
          </p:cNvPr>
          <p:cNvSpPr txBox="1"/>
          <p:nvPr/>
        </p:nvSpPr>
        <p:spPr>
          <a:xfrm>
            <a:off x="1747395" y="1136647"/>
            <a:ext cx="5749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SPOTIFY </a:t>
            </a: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활용한 음악 평론 웹서비스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미니</a:t>
            </a: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프로젝트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CAA8D4-90CD-556C-DF9D-6142D1CCAEE8}"/>
              </a:ext>
            </a:extLst>
          </p:cNvPr>
          <p:cNvSpPr txBox="1"/>
          <p:nvPr/>
        </p:nvSpPr>
        <p:spPr>
          <a:xfrm>
            <a:off x="883595" y="4042349"/>
            <a:ext cx="1112671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개발 기간</a:t>
            </a:r>
            <a:endParaRPr lang="en-US" altLang="ko-KR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플랫폼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개발 인원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담당 역할</a:t>
            </a:r>
            <a:endParaRPr lang="ko-KR" altLang="en-US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850656-5B6D-68B4-B97A-4B5D5901A0CF}"/>
              </a:ext>
            </a:extLst>
          </p:cNvPr>
          <p:cNvSpPr txBox="1"/>
          <p:nvPr/>
        </p:nvSpPr>
        <p:spPr>
          <a:xfrm>
            <a:off x="2002410" y="4042349"/>
            <a:ext cx="6102184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2023.05.~2023.05(4</a:t>
            </a: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endParaRPr lang="en-US" altLang="ko-KR" sz="16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설계 및 연동 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파이프라인 구현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검색 기능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Artist </a:t>
            </a: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Track </a:t>
            </a: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endParaRPr lang="en-US" altLang="ko-KR" sz="16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0647CF2-3C1D-A683-9A8E-8D264D2AC545}"/>
              </a:ext>
            </a:extLst>
          </p:cNvPr>
          <p:cNvGrpSpPr/>
          <p:nvPr/>
        </p:nvGrpSpPr>
        <p:grpSpPr>
          <a:xfrm>
            <a:off x="916301" y="945102"/>
            <a:ext cx="821262" cy="704561"/>
            <a:chOff x="6217084" y="3861134"/>
            <a:chExt cx="1352145" cy="112872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193BE00-F098-DB7C-2AD9-1FB3A7F3E9EB}"/>
                </a:ext>
              </a:extLst>
            </p:cNvPr>
            <p:cNvSpPr/>
            <p:nvPr/>
          </p:nvSpPr>
          <p:spPr>
            <a:xfrm>
              <a:off x="6217084" y="3861134"/>
              <a:ext cx="1352145" cy="112872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3" name="그림 12" descr="폰트, 타이포그래피, 그래픽, 서예이(가) 표시된 사진&#10;&#10;자동 생성된 설명">
              <a:extLst>
                <a:ext uri="{FF2B5EF4-FFF2-40B4-BE49-F238E27FC236}">
                  <a16:creationId xmlns:a16="http://schemas.microsoft.com/office/drawing/2014/main" id="{4BCD1DE7-B1C1-3DE5-069B-3628F1FDC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599" y="4119582"/>
              <a:ext cx="1173843" cy="598970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DBEE414C-F33A-85A3-1195-CFE3EB4C5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330" y="1952684"/>
            <a:ext cx="2891589" cy="1351927"/>
          </a:xfrm>
          <a:prstGeom prst="rect">
            <a:avLst/>
          </a:prstGeom>
        </p:spPr>
      </p:pic>
      <p:pic>
        <p:nvPicPr>
          <p:cNvPr id="31" name="그림 30" descr="전자제품, 텍스트, 디스플레이, 출력 장치이(가) 표시된 사진&#10;&#10;자동 생성된 설명">
            <a:extLst>
              <a:ext uri="{FF2B5EF4-FFF2-40B4-BE49-F238E27FC236}">
                <a16:creationId xmlns:a16="http://schemas.microsoft.com/office/drawing/2014/main" id="{E83D82A7-7A40-7C8F-1912-217FAD096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103" y="1726006"/>
            <a:ext cx="3043475" cy="232003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B157D2E-17BA-C13F-02DF-7BF7A1C2C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8699" y="4390772"/>
            <a:ext cx="2778962" cy="1331738"/>
          </a:xfrm>
          <a:prstGeom prst="rect">
            <a:avLst/>
          </a:prstGeom>
        </p:spPr>
      </p:pic>
      <p:pic>
        <p:nvPicPr>
          <p:cNvPr id="34" name="그림 33" descr="전자제품, 텍스트, 디스플레이, 출력 장치이(가) 표시된 사진&#10;&#10;자동 생성된 설명">
            <a:extLst>
              <a:ext uri="{FF2B5EF4-FFF2-40B4-BE49-F238E27FC236}">
                <a16:creationId xmlns:a16="http://schemas.microsoft.com/office/drawing/2014/main" id="{2F8B2882-AE53-0BCD-9AAE-F355B4BB5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386" y="4175271"/>
            <a:ext cx="3043475" cy="2320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F6F591-87E3-9D79-B1A3-A30D64625391}"/>
              </a:ext>
            </a:extLst>
          </p:cNvPr>
          <p:cNvSpPr txBox="1"/>
          <p:nvPr/>
        </p:nvSpPr>
        <p:spPr>
          <a:xfrm>
            <a:off x="916300" y="1844618"/>
            <a:ext cx="7979221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i="0" dirty="0">
                <a:solidFill>
                  <a:schemeClr val="bg2">
                    <a:lumMod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SPOTIFY API</a:t>
            </a:r>
            <a:r>
              <a:rPr lang="ko-KR" altLang="en-US" sz="1600" b="1" i="0" dirty="0">
                <a:solidFill>
                  <a:schemeClr val="bg2">
                    <a:lumMod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활용하여</a:t>
            </a:r>
            <a:r>
              <a:rPr lang="en-US" altLang="ko-KR" sz="1600" b="1" i="0" dirty="0">
                <a:solidFill>
                  <a:schemeClr val="bg2">
                    <a:lumMod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i="0" dirty="0">
                <a:solidFill>
                  <a:schemeClr val="bg2">
                    <a:lumMod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음악</a:t>
            </a:r>
            <a:r>
              <a:rPr lang="en-US" altLang="ko-KR" sz="1600" b="1" i="0" dirty="0">
                <a:solidFill>
                  <a:schemeClr val="bg2">
                    <a:lumMod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i="0" dirty="0">
                <a:solidFill>
                  <a:schemeClr val="bg2">
                    <a:lumMod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가수의 데이터를 </a:t>
            </a:r>
            <a:r>
              <a:rPr lang="en-US" altLang="ko-KR" sz="1600" b="1" i="0" dirty="0">
                <a:solidFill>
                  <a:schemeClr val="bg2">
                    <a:lumMod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Airflow</a:t>
            </a:r>
            <a:r>
              <a:rPr lang="ko-KR" altLang="en-US" sz="1600" b="1" i="0" dirty="0">
                <a:solidFill>
                  <a:schemeClr val="bg2">
                    <a:lumMod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통해 하루 단위로</a:t>
            </a:r>
            <a:endParaRPr lang="en-US" altLang="ko-KR" sz="1600" b="1" i="0" dirty="0">
              <a:solidFill>
                <a:schemeClr val="bg2">
                  <a:lumMod val="25000"/>
                </a:schemeClr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i="0" dirty="0">
                <a:solidFill>
                  <a:schemeClr val="bg2">
                    <a:lumMod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수집하고</a:t>
            </a:r>
            <a:r>
              <a:rPr lang="en-US" altLang="ko-KR" sz="1600" b="1" i="0" dirty="0">
                <a:solidFill>
                  <a:schemeClr val="bg2">
                    <a:lumMod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사용자들의 음악 평론을 위한 웹사이트를 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Django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제작하였습니다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b="1" i="0" dirty="0">
              <a:solidFill>
                <a:schemeClr val="bg2">
                  <a:lumMod val="25000"/>
                </a:schemeClr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A0FA89-EEAB-E932-40D6-AE3305E996F1}"/>
              </a:ext>
            </a:extLst>
          </p:cNvPr>
          <p:cNvSpPr txBox="1"/>
          <p:nvPr/>
        </p:nvSpPr>
        <p:spPr>
          <a:xfrm>
            <a:off x="9942632" y="145920"/>
            <a:ext cx="1533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미니 프로젝트</a:t>
            </a:r>
          </a:p>
        </p:txBody>
      </p:sp>
    </p:spTree>
    <p:extLst>
      <p:ext uri="{BB962C8B-B14F-4D97-AF65-F5344CB8AC3E}">
        <p14:creationId xmlns:p14="http://schemas.microsoft.com/office/powerpoint/2010/main" val="2393023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E06F87D-36D3-37CF-C902-FC0631AAC29E}"/>
              </a:ext>
            </a:extLst>
          </p:cNvPr>
          <p:cNvSpPr/>
          <p:nvPr/>
        </p:nvSpPr>
        <p:spPr>
          <a:xfrm>
            <a:off x="204281" y="632298"/>
            <a:ext cx="11682919" cy="607978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CB88D4-63FD-3F97-21DD-722FB74D189E}"/>
              </a:ext>
            </a:extLst>
          </p:cNvPr>
          <p:cNvSpPr txBox="1"/>
          <p:nvPr/>
        </p:nvSpPr>
        <p:spPr>
          <a:xfrm>
            <a:off x="883595" y="155329"/>
            <a:ext cx="1159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4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DAF5F5-332E-C04D-4B9C-724A16A72C21}"/>
              </a:ext>
            </a:extLst>
          </p:cNvPr>
          <p:cNvSpPr txBox="1"/>
          <p:nvPr/>
        </p:nvSpPr>
        <p:spPr>
          <a:xfrm>
            <a:off x="1747395" y="1136647"/>
            <a:ext cx="5749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SPOTIFY </a:t>
            </a: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활용한 음악 평론 웹서비스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미니</a:t>
            </a: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프로젝트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0E8AA8-14CF-6D4D-4CEA-25AFE87DE58C}"/>
              </a:ext>
            </a:extLst>
          </p:cNvPr>
          <p:cNvSpPr txBox="1"/>
          <p:nvPr/>
        </p:nvSpPr>
        <p:spPr>
          <a:xfrm>
            <a:off x="853666" y="1868939"/>
            <a:ext cx="1029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개발환경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554561-32C6-AE94-89F0-3344FB0547B3}"/>
              </a:ext>
            </a:extLst>
          </p:cNvPr>
          <p:cNvSpPr txBox="1"/>
          <p:nvPr/>
        </p:nvSpPr>
        <p:spPr>
          <a:xfrm>
            <a:off x="850081" y="2268272"/>
            <a:ext cx="1600542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언어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</a:t>
            </a:r>
            <a:endParaRPr lang="en-US" altLang="ko-KR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341C76-D0D4-9B21-3833-6D11CC26BE47}"/>
              </a:ext>
            </a:extLst>
          </p:cNvPr>
          <p:cNvSpPr txBox="1"/>
          <p:nvPr/>
        </p:nvSpPr>
        <p:spPr>
          <a:xfrm>
            <a:off x="2450623" y="2271760"/>
            <a:ext cx="6108970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Python, HTML/CSS, JavaScript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Django, Airflow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0647CF2-3C1D-A683-9A8E-8D264D2AC545}"/>
              </a:ext>
            </a:extLst>
          </p:cNvPr>
          <p:cNvGrpSpPr/>
          <p:nvPr/>
        </p:nvGrpSpPr>
        <p:grpSpPr>
          <a:xfrm>
            <a:off x="916301" y="945102"/>
            <a:ext cx="821262" cy="704561"/>
            <a:chOff x="6217084" y="3861134"/>
            <a:chExt cx="1352145" cy="112872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193BE00-F098-DB7C-2AD9-1FB3A7F3E9EB}"/>
                </a:ext>
              </a:extLst>
            </p:cNvPr>
            <p:cNvSpPr/>
            <p:nvPr/>
          </p:nvSpPr>
          <p:spPr>
            <a:xfrm>
              <a:off x="6217084" y="3861134"/>
              <a:ext cx="1352145" cy="112872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3" name="그림 12" descr="폰트, 타이포그래피, 그래픽, 서예이(가) 표시된 사진&#10;&#10;자동 생성된 설명">
              <a:extLst>
                <a:ext uri="{FF2B5EF4-FFF2-40B4-BE49-F238E27FC236}">
                  <a16:creationId xmlns:a16="http://schemas.microsoft.com/office/drawing/2014/main" id="{4BCD1DE7-B1C1-3DE5-069B-3628F1FDC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599" y="4119582"/>
              <a:ext cx="1173843" cy="598970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DBEE414C-F33A-85A3-1195-CFE3EB4C5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330" y="1952684"/>
            <a:ext cx="2891589" cy="1351927"/>
          </a:xfrm>
          <a:prstGeom prst="rect">
            <a:avLst/>
          </a:prstGeom>
        </p:spPr>
      </p:pic>
      <p:pic>
        <p:nvPicPr>
          <p:cNvPr id="31" name="그림 30" descr="전자제품, 텍스트, 디스플레이, 출력 장치이(가) 표시된 사진&#10;&#10;자동 생성된 설명">
            <a:extLst>
              <a:ext uri="{FF2B5EF4-FFF2-40B4-BE49-F238E27FC236}">
                <a16:creationId xmlns:a16="http://schemas.microsoft.com/office/drawing/2014/main" id="{E83D82A7-7A40-7C8F-1912-217FAD096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103" y="1726006"/>
            <a:ext cx="3043475" cy="232003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B157D2E-17BA-C13F-02DF-7BF7A1C2C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8699" y="4390772"/>
            <a:ext cx="2778962" cy="1331738"/>
          </a:xfrm>
          <a:prstGeom prst="rect">
            <a:avLst/>
          </a:prstGeom>
        </p:spPr>
      </p:pic>
      <p:pic>
        <p:nvPicPr>
          <p:cNvPr id="34" name="그림 33" descr="전자제품, 텍스트, 디스플레이, 출력 장치이(가) 표시된 사진&#10;&#10;자동 생성된 설명">
            <a:extLst>
              <a:ext uri="{FF2B5EF4-FFF2-40B4-BE49-F238E27FC236}">
                <a16:creationId xmlns:a16="http://schemas.microsoft.com/office/drawing/2014/main" id="{2F8B2882-AE53-0BCD-9AAE-F355B4BB5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386" y="4175271"/>
            <a:ext cx="3043475" cy="2320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D9055D-E136-3339-DEE0-56AA2C20508F}"/>
              </a:ext>
            </a:extLst>
          </p:cNvPr>
          <p:cNvSpPr txBox="1"/>
          <p:nvPr/>
        </p:nvSpPr>
        <p:spPr>
          <a:xfrm>
            <a:off x="1305452" y="3844093"/>
            <a:ext cx="1578441" cy="1003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시연영상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회고록</a:t>
            </a:r>
            <a:endParaRPr lang="en-US" altLang="ko-KR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B32653-4CDE-4AC4-F983-A9DD38630C46}"/>
              </a:ext>
            </a:extLst>
          </p:cNvPr>
          <p:cNvSpPr txBox="1"/>
          <p:nvPr/>
        </p:nvSpPr>
        <p:spPr>
          <a:xfrm>
            <a:off x="2998203" y="3844093"/>
            <a:ext cx="6102184" cy="1003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i="0" dirty="0">
                <a:solidFill>
                  <a:srgbClr val="353638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https://www.youtube.com/watch?v=5SIg7gHpyv4</a:t>
            </a:r>
            <a:endParaRPr lang="en-US" altLang="ko-KR" sz="1600" b="1" dirty="0">
              <a:solidFill>
                <a:srgbClr val="3536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i="0" dirty="0">
                <a:solidFill>
                  <a:srgbClr val="353638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7"/>
              </a:rPr>
              <a:t>https://dataengineerstudy.tistory.com/179</a:t>
            </a:r>
            <a:endParaRPr lang="en-US" altLang="ko-KR" sz="1600" b="1" i="0" dirty="0">
              <a:solidFill>
                <a:srgbClr val="353638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hlinkClick r:id="rId8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3F15ED0-2054-A7BF-8453-47478D100A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9319" y="4499602"/>
            <a:ext cx="309154" cy="3091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9B821D-C56C-7E23-F3DF-F4F6EFAC6B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854" y="4034694"/>
            <a:ext cx="429140" cy="3091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7394B3-2914-FCE5-69BA-D3E9DECF87DD}"/>
              </a:ext>
            </a:extLst>
          </p:cNvPr>
          <p:cNvSpPr txBox="1"/>
          <p:nvPr/>
        </p:nvSpPr>
        <p:spPr>
          <a:xfrm>
            <a:off x="9942632" y="145920"/>
            <a:ext cx="1533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미니 프로젝트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C4328A-CB24-29B4-FFEF-DE8D1FAD1C71}"/>
              </a:ext>
            </a:extLst>
          </p:cNvPr>
          <p:cNvSpPr txBox="1"/>
          <p:nvPr/>
        </p:nvSpPr>
        <p:spPr>
          <a:xfrm>
            <a:off x="5244830" y="145920"/>
            <a:ext cx="1702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4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프로젝트</a:t>
            </a:r>
          </a:p>
        </p:txBody>
      </p:sp>
    </p:spTree>
    <p:extLst>
      <p:ext uri="{BB962C8B-B14F-4D97-AF65-F5344CB8AC3E}">
        <p14:creationId xmlns:p14="http://schemas.microsoft.com/office/powerpoint/2010/main" val="2034774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3CB88D4-63FD-3F97-21DD-722FB74D189E}"/>
              </a:ext>
            </a:extLst>
          </p:cNvPr>
          <p:cNvSpPr txBox="1"/>
          <p:nvPr/>
        </p:nvSpPr>
        <p:spPr>
          <a:xfrm>
            <a:off x="883595" y="155329"/>
            <a:ext cx="1159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4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자기소개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DA8B43-42EB-25E3-B957-E9AAF68E6142}"/>
              </a:ext>
            </a:extLst>
          </p:cNvPr>
          <p:cNvSpPr/>
          <p:nvPr/>
        </p:nvSpPr>
        <p:spPr>
          <a:xfrm>
            <a:off x="204281" y="632298"/>
            <a:ext cx="11682919" cy="607978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890422E-245E-CCC9-4FCE-DF0C431EA878}"/>
              </a:ext>
            </a:extLst>
          </p:cNvPr>
          <p:cNvGrpSpPr/>
          <p:nvPr/>
        </p:nvGrpSpPr>
        <p:grpSpPr>
          <a:xfrm>
            <a:off x="930137" y="924232"/>
            <a:ext cx="769064" cy="722367"/>
            <a:chOff x="930137" y="924232"/>
            <a:chExt cx="769064" cy="722367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B3153726-1E3C-F340-3091-686D5C65E4D3}"/>
                </a:ext>
              </a:extLst>
            </p:cNvPr>
            <p:cNvSpPr/>
            <p:nvPr/>
          </p:nvSpPr>
          <p:spPr>
            <a:xfrm>
              <a:off x="930137" y="924232"/>
              <a:ext cx="769064" cy="722367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CBA61F4-B769-08BD-0FF7-8B69A62D1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15383" y="998102"/>
              <a:ext cx="618028" cy="560438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9DAF5F5-332E-C04D-4B9C-724A16A72C21}"/>
              </a:ext>
            </a:extLst>
          </p:cNvPr>
          <p:cNvSpPr txBox="1"/>
          <p:nvPr/>
        </p:nvSpPr>
        <p:spPr>
          <a:xfrm>
            <a:off x="1747395" y="1136647"/>
            <a:ext cx="684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사용자 대화 기반 감성 분석 및 음악 추천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딥러닝 프로젝트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미니</a:t>
            </a: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프로젝트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CAA8D4-90CD-556C-DF9D-6142D1CCAEE8}"/>
              </a:ext>
            </a:extLst>
          </p:cNvPr>
          <p:cNvSpPr txBox="1"/>
          <p:nvPr/>
        </p:nvSpPr>
        <p:spPr>
          <a:xfrm>
            <a:off x="883595" y="3814643"/>
            <a:ext cx="1112671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개발 기간</a:t>
            </a:r>
            <a:endParaRPr lang="en-US" altLang="ko-KR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플랫폼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개발 인원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담당 역할</a:t>
            </a:r>
            <a:endParaRPr lang="ko-KR" altLang="en-US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850656-5B6D-68B4-B97A-4B5D5901A0CF}"/>
              </a:ext>
            </a:extLst>
          </p:cNvPr>
          <p:cNvSpPr txBox="1"/>
          <p:nvPr/>
        </p:nvSpPr>
        <p:spPr>
          <a:xfrm>
            <a:off x="2002410" y="3814643"/>
            <a:ext cx="6102184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2023.03.~2023.03.(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Web(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Streamlit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endParaRPr lang="en-US" altLang="ko-KR" sz="16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웹 개발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Streamlit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6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챗봇</a:t>
            </a: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개발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ML/DL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베이스 라인 코드 작성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자연어 데이터 가공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okt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 품사 추출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토크나이징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6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68C96-E3EA-159C-6805-E525A5607251}"/>
              </a:ext>
            </a:extLst>
          </p:cNvPr>
          <p:cNvSpPr txBox="1"/>
          <p:nvPr/>
        </p:nvSpPr>
        <p:spPr>
          <a:xfrm>
            <a:off x="916300" y="1844618"/>
            <a:ext cx="7979221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사용자와 대화하는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AI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챗봇을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구현하고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대화 데이터를 통해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감성을</a:t>
            </a:r>
            <a:endParaRPr lang="en-US" altLang="ko-KR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하여 </a:t>
            </a: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감성에 맞는 음악을 추천하는 딥러닝 프로젝트를 진행하였습니다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2CF2BFF-1E21-9A6D-0F7C-9CED667E964B}"/>
              </a:ext>
            </a:extLst>
          </p:cNvPr>
          <p:cNvGrpSpPr/>
          <p:nvPr/>
        </p:nvGrpSpPr>
        <p:grpSpPr>
          <a:xfrm>
            <a:off x="8349791" y="1614838"/>
            <a:ext cx="3070309" cy="4829764"/>
            <a:chOff x="8349791" y="1614838"/>
            <a:chExt cx="3070309" cy="482976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6B696B9-2C6A-B12B-49C3-513AC6E71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9215" y="1777878"/>
              <a:ext cx="2727942" cy="139270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2367E29-4AA4-3652-5974-EC83CDCD2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68535" y="4377840"/>
              <a:ext cx="2741126" cy="1257312"/>
            </a:xfrm>
            <a:prstGeom prst="rect">
              <a:avLst/>
            </a:prstGeom>
          </p:spPr>
        </p:pic>
        <p:pic>
          <p:nvPicPr>
            <p:cNvPr id="20" name="그림 19" descr="전자제품, 텍스트, 디스플레이, 출력 장치이(가) 표시된 사진&#10;&#10;자동 생성된 설명">
              <a:extLst>
                <a:ext uri="{FF2B5EF4-FFF2-40B4-BE49-F238E27FC236}">
                  <a16:creationId xmlns:a16="http://schemas.microsoft.com/office/drawing/2014/main" id="{031453C9-C076-C537-44D5-A47E744D6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6625" y="1614838"/>
              <a:ext cx="3043475" cy="2320030"/>
            </a:xfrm>
            <a:prstGeom prst="rect">
              <a:avLst/>
            </a:prstGeom>
          </p:spPr>
        </p:pic>
        <p:pic>
          <p:nvPicPr>
            <p:cNvPr id="22" name="그림 21" descr="전자제품, 텍스트, 디스플레이, 출력 장치이(가) 표시된 사진&#10;&#10;자동 생성된 설명">
              <a:extLst>
                <a:ext uri="{FF2B5EF4-FFF2-40B4-BE49-F238E27FC236}">
                  <a16:creationId xmlns:a16="http://schemas.microsoft.com/office/drawing/2014/main" id="{988323A9-BC2A-5430-A545-5C48CA0F2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9791" y="4124572"/>
              <a:ext cx="3043475" cy="232003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0F19F3A-0870-4CD4-257F-B28946DA4001}"/>
              </a:ext>
            </a:extLst>
          </p:cNvPr>
          <p:cNvSpPr txBox="1"/>
          <p:nvPr/>
        </p:nvSpPr>
        <p:spPr>
          <a:xfrm>
            <a:off x="9942632" y="145920"/>
            <a:ext cx="1533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미니 프로젝트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4E64A1-3AD8-3032-C68D-9D2337B8CD94}"/>
              </a:ext>
            </a:extLst>
          </p:cNvPr>
          <p:cNvSpPr txBox="1"/>
          <p:nvPr/>
        </p:nvSpPr>
        <p:spPr>
          <a:xfrm>
            <a:off x="5244830" y="145920"/>
            <a:ext cx="1702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4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프로젝트</a:t>
            </a:r>
          </a:p>
        </p:txBody>
      </p:sp>
    </p:spTree>
    <p:extLst>
      <p:ext uri="{BB962C8B-B14F-4D97-AF65-F5344CB8AC3E}">
        <p14:creationId xmlns:p14="http://schemas.microsoft.com/office/powerpoint/2010/main" val="844456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3CB88D4-63FD-3F97-21DD-722FB74D189E}"/>
              </a:ext>
            </a:extLst>
          </p:cNvPr>
          <p:cNvSpPr txBox="1"/>
          <p:nvPr/>
        </p:nvSpPr>
        <p:spPr>
          <a:xfrm>
            <a:off x="883595" y="155329"/>
            <a:ext cx="1159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4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자기소개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DA8B43-42EB-25E3-B957-E9AAF68E6142}"/>
              </a:ext>
            </a:extLst>
          </p:cNvPr>
          <p:cNvSpPr/>
          <p:nvPr/>
        </p:nvSpPr>
        <p:spPr>
          <a:xfrm>
            <a:off x="204281" y="632298"/>
            <a:ext cx="11682919" cy="607978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890422E-245E-CCC9-4FCE-DF0C431EA878}"/>
              </a:ext>
            </a:extLst>
          </p:cNvPr>
          <p:cNvGrpSpPr/>
          <p:nvPr/>
        </p:nvGrpSpPr>
        <p:grpSpPr>
          <a:xfrm>
            <a:off x="930137" y="924232"/>
            <a:ext cx="769064" cy="722367"/>
            <a:chOff x="930137" y="924232"/>
            <a:chExt cx="769064" cy="722367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B3153726-1E3C-F340-3091-686D5C65E4D3}"/>
                </a:ext>
              </a:extLst>
            </p:cNvPr>
            <p:cNvSpPr/>
            <p:nvPr/>
          </p:nvSpPr>
          <p:spPr>
            <a:xfrm>
              <a:off x="930137" y="924232"/>
              <a:ext cx="769064" cy="722367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CBA61F4-B769-08BD-0FF7-8B69A62D1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15383" y="998102"/>
              <a:ext cx="618028" cy="560438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9DAF5F5-332E-C04D-4B9C-724A16A72C21}"/>
              </a:ext>
            </a:extLst>
          </p:cNvPr>
          <p:cNvSpPr txBox="1"/>
          <p:nvPr/>
        </p:nvSpPr>
        <p:spPr>
          <a:xfrm>
            <a:off x="1747395" y="1136647"/>
            <a:ext cx="684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사용자 대화 기반 감성 분석 및 음악 추천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딥러닝 프로젝트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미니</a:t>
            </a: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프로젝트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0E7FB0-E736-FF92-7DEA-B48636424358}"/>
              </a:ext>
            </a:extLst>
          </p:cNvPr>
          <p:cNvGrpSpPr/>
          <p:nvPr/>
        </p:nvGrpSpPr>
        <p:grpSpPr>
          <a:xfrm>
            <a:off x="870072" y="1869089"/>
            <a:ext cx="7709512" cy="1560061"/>
            <a:chOff x="880011" y="2087747"/>
            <a:chExt cx="7709512" cy="156006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0E8AA8-14CF-6D4D-4CEA-25AFE87DE58C}"/>
                </a:ext>
              </a:extLst>
            </p:cNvPr>
            <p:cNvSpPr txBox="1"/>
            <p:nvPr/>
          </p:nvSpPr>
          <p:spPr>
            <a:xfrm>
              <a:off x="883596" y="2087747"/>
              <a:ext cx="10291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i="0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개발환경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554561-32C6-AE94-89F0-3344FB0547B3}"/>
                </a:ext>
              </a:extLst>
            </p:cNvPr>
            <p:cNvSpPr txBox="1"/>
            <p:nvPr/>
          </p:nvSpPr>
          <p:spPr>
            <a:xfrm>
              <a:off x="880011" y="2487080"/>
              <a:ext cx="1600542" cy="1157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언어</a:t>
              </a:r>
              <a:endPara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프레임워크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데이터베이스</a:t>
              </a:r>
              <a:endPara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341C76-D0D4-9B21-3833-6D11CC26BE47}"/>
                </a:ext>
              </a:extLst>
            </p:cNvPr>
            <p:cNvSpPr txBox="1"/>
            <p:nvPr/>
          </p:nvSpPr>
          <p:spPr>
            <a:xfrm>
              <a:off x="2480553" y="2490568"/>
              <a:ext cx="6108970" cy="1157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Python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Streamlit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Torch,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Tensorflow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Pandas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PostgresSQL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64473A5-E52D-C7D8-80C6-F743EFBD2E49}"/>
              </a:ext>
            </a:extLst>
          </p:cNvPr>
          <p:cNvSpPr txBox="1"/>
          <p:nvPr/>
        </p:nvSpPr>
        <p:spPr>
          <a:xfrm>
            <a:off x="1305452" y="3844093"/>
            <a:ext cx="1578441" cy="14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시연영상</a:t>
            </a:r>
            <a:endParaRPr lang="en-US" altLang="ko-KR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</a:p>
          <a:p>
            <a:pPr>
              <a:lnSpc>
                <a:spcPct val="200000"/>
              </a:lnSpc>
            </a:pP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회고록</a:t>
            </a:r>
            <a:endParaRPr lang="en-US" altLang="ko-KR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8484E9-AD14-B7FE-8FC3-06ED9597E0EB}"/>
              </a:ext>
            </a:extLst>
          </p:cNvPr>
          <p:cNvSpPr txBox="1"/>
          <p:nvPr/>
        </p:nvSpPr>
        <p:spPr>
          <a:xfrm>
            <a:off x="2998203" y="3844093"/>
            <a:ext cx="6102184" cy="14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i="0" dirty="0">
                <a:solidFill>
                  <a:srgbClr val="353638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https://youtu.be/4qhXDmpotuw</a:t>
            </a:r>
            <a:endParaRPr lang="en-US" altLang="ko-KR" sz="1600" b="1" i="0" dirty="0">
              <a:solidFill>
                <a:srgbClr val="353638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353638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https://github.com/sangwookWoo/music_resting_place</a:t>
            </a:r>
            <a:endParaRPr lang="en-US" altLang="ko-KR" sz="1600" b="1" dirty="0">
              <a:solidFill>
                <a:srgbClr val="3536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i="0" dirty="0">
                <a:solidFill>
                  <a:srgbClr val="353638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https://dataengineerstudy.tistory.com/79</a:t>
            </a:r>
            <a:endParaRPr lang="en-US" altLang="ko-KR" sz="1600" b="1" i="0" dirty="0">
              <a:solidFill>
                <a:srgbClr val="353638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hlinkClick r:id="rId6"/>
            </a:endParaRPr>
          </a:p>
        </p:txBody>
      </p:sp>
      <p:pic>
        <p:nvPicPr>
          <p:cNvPr id="37" name="그림 36" descr="블랙, 어둠이(가) 표시된 사진&#10;&#10;자동 생성된 설명">
            <a:extLst>
              <a:ext uri="{FF2B5EF4-FFF2-40B4-BE49-F238E27FC236}">
                <a16:creationId xmlns:a16="http://schemas.microsoft.com/office/drawing/2014/main" id="{8C89D23A-CFA5-FB8B-2E22-E602E9E4DE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39" y="4535340"/>
            <a:ext cx="309155" cy="309155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811B0B4E-A141-0CE1-4038-88090106D4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9319" y="5006496"/>
            <a:ext cx="309154" cy="30915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F45E7CB-ED66-3BCF-E579-4936A79AEF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854" y="4034694"/>
            <a:ext cx="429140" cy="309153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5828EB88-094F-789A-E15F-1FF7B9854004}"/>
              </a:ext>
            </a:extLst>
          </p:cNvPr>
          <p:cNvGrpSpPr/>
          <p:nvPr/>
        </p:nvGrpSpPr>
        <p:grpSpPr>
          <a:xfrm>
            <a:off x="8349791" y="1614838"/>
            <a:ext cx="3070309" cy="4829764"/>
            <a:chOff x="8349791" y="1614838"/>
            <a:chExt cx="3070309" cy="4829764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EB41B89-4E25-2BB4-88A9-4B08EEC40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29215" y="1777878"/>
              <a:ext cx="2727942" cy="1392706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D004488-E612-0663-F28C-E808F9648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68535" y="4377840"/>
              <a:ext cx="2741126" cy="1257312"/>
            </a:xfrm>
            <a:prstGeom prst="rect">
              <a:avLst/>
            </a:prstGeom>
          </p:spPr>
        </p:pic>
        <p:pic>
          <p:nvPicPr>
            <p:cNvPr id="31" name="그림 30" descr="전자제품, 텍스트, 디스플레이, 출력 장치이(가) 표시된 사진&#10;&#10;자동 생성된 설명">
              <a:extLst>
                <a:ext uri="{FF2B5EF4-FFF2-40B4-BE49-F238E27FC236}">
                  <a16:creationId xmlns:a16="http://schemas.microsoft.com/office/drawing/2014/main" id="{E83D82A7-7A40-7C8F-1912-217FAD096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6625" y="1614838"/>
              <a:ext cx="3043475" cy="2320030"/>
            </a:xfrm>
            <a:prstGeom prst="rect">
              <a:avLst/>
            </a:prstGeom>
          </p:spPr>
        </p:pic>
        <p:pic>
          <p:nvPicPr>
            <p:cNvPr id="34" name="그림 33" descr="전자제품, 텍스트, 디스플레이, 출력 장치이(가) 표시된 사진&#10;&#10;자동 생성된 설명">
              <a:extLst>
                <a:ext uri="{FF2B5EF4-FFF2-40B4-BE49-F238E27FC236}">
                  <a16:creationId xmlns:a16="http://schemas.microsoft.com/office/drawing/2014/main" id="{2F8B2882-AE53-0BCD-9AAE-F355B4BB5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9791" y="4124572"/>
              <a:ext cx="3043475" cy="2320030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6847A56-4323-B670-0946-4254A576D2C2}"/>
              </a:ext>
            </a:extLst>
          </p:cNvPr>
          <p:cNvSpPr txBox="1"/>
          <p:nvPr/>
        </p:nvSpPr>
        <p:spPr>
          <a:xfrm>
            <a:off x="9942632" y="145920"/>
            <a:ext cx="1533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미니 프로젝트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F46A43-E312-8D56-5C5D-0BF5F880A79D}"/>
              </a:ext>
            </a:extLst>
          </p:cNvPr>
          <p:cNvSpPr txBox="1"/>
          <p:nvPr/>
        </p:nvSpPr>
        <p:spPr>
          <a:xfrm>
            <a:off x="5244830" y="145920"/>
            <a:ext cx="1702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4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프로젝트</a:t>
            </a:r>
          </a:p>
        </p:txBody>
      </p:sp>
    </p:spTree>
    <p:extLst>
      <p:ext uri="{BB962C8B-B14F-4D97-AF65-F5344CB8AC3E}">
        <p14:creationId xmlns:p14="http://schemas.microsoft.com/office/powerpoint/2010/main" val="4195441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3CB88D4-63FD-3F97-21DD-722FB74D189E}"/>
              </a:ext>
            </a:extLst>
          </p:cNvPr>
          <p:cNvSpPr txBox="1"/>
          <p:nvPr/>
        </p:nvSpPr>
        <p:spPr>
          <a:xfrm>
            <a:off x="883595" y="155329"/>
            <a:ext cx="1159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4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자기소개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DA8B43-42EB-25E3-B957-E9AAF68E6142}"/>
              </a:ext>
            </a:extLst>
          </p:cNvPr>
          <p:cNvSpPr/>
          <p:nvPr/>
        </p:nvSpPr>
        <p:spPr>
          <a:xfrm>
            <a:off x="204281" y="593386"/>
            <a:ext cx="11682919" cy="607978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3153726-1E3C-F340-3091-686D5C65E4D3}"/>
              </a:ext>
            </a:extLst>
          </p:cNvPr>
          <p:cNvSpPr/>
          <p:nvPr/>
        </p:nvSpPr>
        <p:spPr>
          <a:xfrm>
            <a:off x="930137" y="924232"/>
            <a:ext cx="769064" cy="722367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DAF5F5-332E-C04D-4B9C-724A16A72C21}"/>
              </a:ext>
            </a:extLst>
          </p:cNvPr>
          <p:cNvSpPr txBox="1"/>
          <p:nvPr/>
        </p:nvSpPr>
        <p:spPr>
          <a:xfrm>
            <a:off x="1747395" y="1136647"/>
            <a:ext cx="5749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심장질환 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AI </a:t>
            </a: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예측 </a:t>
            </a:r>
            <a:r>
              <a:rPr lang="ko-KR" altLang="en-US" sz="1600" b="1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프로젝트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미니</a:t>
            </a: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프로젝트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71621EF-A230-3DA7-70AA-7D7855526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048" y="1782523"/>
            <a:ext cx="2417324" cy="1570864"/>
          </a:xfrm>
          <a:prstGeom prst="rect">
            <a:avLst/>
          </a:prstGeom>
        </p:spPr>
      </p:pic>
      <p:pic>
        <p:nvPicPr>
          <p:cNvPr id="14" name="Picture 2" descr="마음, 심장 곡선, 약, 삶, 저장, 구조하다, 응급 의사, 비상">
            <a:extLst>
              <a:ext uri="{FF2B5EF4-FFF2-40B4-BE49-F238E27FC236}">
                <a16:creationId xmlns:a16="http://schemas.microsoft.com/office/drawing/2014/main" id="{98259D9A-AAE8-C2AC-A93D-B81C2D048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43" y="1031606"/>
            <a:ext cx="655255" cy="52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 descr="전자제품, 텍스트, 디스플레이, 출력 장치이(가) 표시된 사진&#10;&#10;자동 생성된 설명">
            <a:extLst>
              <a:ext uri="{FF2B5EF4-FFF2-40B4-BE49-F238E27FC236}">
                <a16:creationId xmlns:a16="http://schemas.microsoft.com/office/drawing/2014/main" id="{E83D82A7-7A40-7C8F-1912-217FAD096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985" y="1672351"/>
            <a:ext cx="3043475" cy="232003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7A737FE-A9F8-E222-45BB-FA367C2B9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048" y="4419665"/>
            <a:ext cx="2417324" cy="1558175"/>
          </a:xfrm>
          <a:prstGeom prst="rect">
            <a:avLst/>
          </a:prstGeom>
        </p:spPr>
      </p:pic>
      <p:pic>
        <p:nvPicPr>
          <p:cNvPr id="34" name="그림 33" descr="전자제품, 텍스트, 디스플레이, 출력 장치이(가) 표시된 사진&#10;&#10;자동 생성된 설명">
            <a:extLst>
              <a:ext uri="{FF2B5EF4-FFF2-40B4-BE49-F238E27FC236}">
                <a16:creationId xmlns:a16="http://schemas.microsoft.com/office/drawing/2014/main" id="{2F8B2882-AE53-0BCD-9AAE-F355B4BB5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73" y="4302448"/>
            <a:ext cx="3043475" cy="23200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D0C80-B494-35CC-81FB-E1205A0E1655}"/>
              </a:ext>
            </a:extLst>
          </p:cNvPr>
          <p:cNvSpPr txBox="1"/>
          <p:nvPr/>
        </p:nvSpPr>
        <p:spPr>
          <a:xfrm>
            <a:off x="883595" y="3814643"/>
            <a:ext cx="1112671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개발 기간</a:t>
            </a:r>
            <a:endParaRPr lang="en-US" altLang="ko-KR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플랫폼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개발 인원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담당 역할</a:t>
            </a:r>
            <a:endParaRPr lang="ko-KR" altLang="en-US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42374-2709-8A79-2EAB-1D948C6B2FB2}"/>
              </a:ext>
            </a:extLst>
          </p:cNvPr>
          <p:cNvSpPr txBox="1"/>
          <p:nvPr/>
        </p:nvSpPr>
        <p:spPr>
          <a:xfrm>
            <a:off x="2002410" y="3814643"/>
            <a:ext cx="6102184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2023.02.~2023.02.(3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Web(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Streamlit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endParaRPr lang="en-US" altLang="ko-KR" sz="16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EDA, </a:t>
            </a:r>
            <a:r>
              <a:rPr lang="ko-KR" altLang="en-US" sz="16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모델링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웹 구현</a:t>
            </a:r>
            <a:endParaRPr lang="en-US" altLang="ko-KR" sz="16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B54C96-BECD-574E-261A-CCDD7646374E}"/>
              </a:ext>
            </a:extLst>
          </p:cNvPr>
          <p:cNvSpPr txBox="1"/>
          <p:nvPr/>
        </p:nvSpPr>
        <p:spPr>
          <a:xfrm>
            <a:off x="916300" y="1844618"/>
            <a:ext cx="7979221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설문을 통해서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심장질환 유무를 예측하는 </a:t>
            </a:r>
            <a:r>
              <a:rPr lang="ko-KR" altLang="en-US" sz="1600" b="1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모델을 제작한 후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b="1" i="0" dirty="0">
                <a:solidFill>
                  <a:schemeClr val="bg2">
                    <a:lumMod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독립변수를 조작하여 결과 값을 비교하는 방법으로 심장질환 개선 방향을 제안하는</a:t>
            </a:r>
            <a:endParaRPr lang="en-US" altLang="ko-KR" sz="1600" b="1" i="0" dirty="0">
              <a:solidFill>
                <a:schemeClr val="bg2">
                  <a:lumMod val="25000"/>
                </a:schemeClr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i="0" dirty="0" err="1">
                <a:solidFill>
                  <a:schemeClr val="bg2">
                    <a:lumMod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sz="1600" b="1" i="0" dirty="0">
                <a:solidFill>
                  <a:schemeClr val="bg2">
                    <a:lumMod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프로젝트를 진행하였습니다</a:t>
            </a:r>
            <a:r>
              <a:rPr lang="en-US" altLang="ko-KR" sz="1600" b="1" i="0" dirty="0">
                <a:solidFill>
                  <a:schemeClr val="bg2">
                    <a:lumMod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b="1" i="0" dirty="0">
              <a:solidFill>
                <a:schemeClr val="bg2">
                  <a:lumMod val="25000"/>
                </a:schemeClr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C10033-E705-8175-9990-BCBFFA37AB7A}"/>
              </a:ext>
            </a:extLst>
          </p:cNvPr>
          <p:cNvSpPr txBox="1"/>
          <p:nvPr/>
        </p:nvSpPr>
        <p:spPr>
          <a:xfrm>
            <a:off x="9942632" y="145920"/>
            <a:ext cx="1533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미니 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DD8CAE-CEBE-C9FF-AAA3-B04440FD6842}"/>
              </a:ext>
            </a:extLst>
          </p:cNvPr>
          <p:cNvSpPr txBox="1"/>
          <p:nvPr/>
        </p:nvSpPr>
        <p:spPr>
          <a:xfrm>
            <a:off x="5244830" y="145920"/>
            <a:ext cx="1702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4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프로젝트</a:t>
            </a:r>
          </a:p>
        </p:txBody>
      </p:sp>
    </p:spTree>
    <p:extLst>
      <p:ext uri="{BB962C8B-B14F-4D97-AF65-F5344CB8AC3E}">
        <p14:creationId xmlns:p14="http://schemas.microsoft.com/office/powerpoint/2010/main" val="1574734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952E1-FDFC-82DF-B781-322E38D3D944}"/>
              </a:ext>
            </a:extLst>
          </p:cNvPr>
          <p:cNvSpPr txBox="1"/>
          <p:nvPr/>
        </p:nvSpPr>
        <p:spPr>
          <a:xfrm>
            <a:off x="5244830" y="145920"/>
            <a:ext cx="1702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프로젝트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CB88D4-63FD-3F97-21DD-722FB74D189E}"/>
              </a:ext>
            </a:extLst>
          </p:cNvPr>
          <p:cNvSpPr txBox="1"/>
          <p:nvPr/>
        </p:nvSpPr>
        <p:spPr>
          <a:xfrm>
            <a:off x="883595" y="155329"/>
            <a:ext cx="1159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자기소개</a:t>
            </a:r>
          </a:p>
        </p:txBody>
      </p:sp>
      <p:grpSp>
        <p:nvGrpSpPr>
          <p:cNvPr id="1045" name="그룹 1044">
            <a:extLst>
              <a:ext uri="{FF2B5EF4-FFF2-40B4-BE49-F238E27FC236}">
                <a16:creationId xmlns:a16="http://schemas.microsoft.com/office/drawing/2014/main" id="{386AC96F-2B58-1189-A93C-E2443605E82F}"/>
              </a:ext>
            </a:extLst>
          </p:cNvPr>
          <p:cNvGrpSpPr/>
          <p:nvPr/>
        </p:nvGrpSpPr>
        <p:grpSpPr>
          <a:xfrm>
            <a:off x="729575" y="884465"/>
            <a:ext cx="4854102" cy="2778203"/>
            <a:chOff x="724981" y="630039"/>
            <a:chExt cx="4854102" cy="277820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5CC07270-B065-A683-292F-AE22ABB73EEB}"/>
                </a:ext>
              </a:extLst>
            </p:cNvPr>
            <p:cNvSpPr/>
            <p:nvPr/>
          </p:nvSpPr>
          <p:spPr>
            <a:xfrm>
              <a:off x="724981" y="630039"/>
              <a:ext cx="4854102" cy="2778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81E67C-CE33-F81A-76F5-BEA13EED48B0}"/>
                </a:ext>
              </a:extLst>
            </p:cNvPr>
            <p:cNvSpPr txBox="1"/>
            <p:nvPr/>
          </p:nvSpPr>
          <p:spPr>
            <a:xfrm>
              <a:off x="2038214" y="942279"/>
              <a:ext cx="20428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ABOUT ME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0D37C1-F853-712C-C22F-9EB6BE388C5C}"/>
                </a:ext>
              </a:extLst>
            </p:cNvPr>
            <p:cNvSpPr txBox="1"/>
            <p:nvPr/>
          </p:nvSpPr>
          <p:spPr>
            <a:xfrm>
              <a:off x="1189210" y="1524613"/>
              <a:ext cx="9289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우상욱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1D46A2-26F9-9A72-307E-4318BBE4A9C5}"/>
                </a:ext>
              </a:extLst>
            </p:cNvPr>
            <p:cNvSpPr txBox="1"/>
            <p:nvPr/>
          </p:nvSpPr>
          <p:spPr>
            <a:xfrm>
              <a:off x="1189210" y="1875203"/>
              <a:ext cx="1488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1996.12.24</a:t>
              </a:r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2F2395-0DA7-401F-027C-50DF3225A48D}"/>
                </a:ext>
              </a:extLst>
            </p:cNvPr>
            <p:cNvSpPr txBox="1"/>
            <p:nvPr/>
          </p:nvSpPr>
          <p:spPr>
            <a:xfrm>
              <a:off x="1189210" y="2297379"/>
              <a:ext cx="23492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동국대학교 경영학부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676C615-5D20-9B06-1495-81592C6AA406}"/>
                </a:ext>
              </a:extLst>
            </p:cNvPr>
            <p:cNvSpPr txBox="1"/>
            <p:nvPr/>
          </p:nvSpPr>
          <p:spPr>
            <a:xfrm>
              <a:off x="1189210" y="2632082"/>
              <a:ext cx="9192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경영정보학</a:t>
              </a:r>
            </a:p>
          </p:txBody>
        </p:sp>
      </p:grpSp>
      <p:grpSp>
        <p:nvGrpSpPr>
          <p:cNvPr id="1034" name="그룹 1033">
            <a:extLst>
              <a:ext uri="{FF2B5EF4-FFF2-40B4-BE49-F238E27FC236}">
                <a16:creationId xmlns:a16="http://schemas.microsoft.com/office/drawing/2014/main" id="{AF75671D-0831-2B4E-9585-43BABDC24AAE}"/>
              </a:ext>
            </a:extLst>
          </p:cNvPr>
          <p:cNvGrpSpPr/>
          <p:nvPr/>
        </p:nvGrpSpPr>
        <p:grpSpPr>
          <a:xfrm>
            <a:off x="715641" y="3852993"/>
            <a:ext cx="4868036" cy="2778203"/>
            <a:chOff x="715641" y="3852993"/>
            <a:chExt cx="4868036" cy="2778203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8F5903D-04F0-6734-3333-B0A88684BFE3}"/>
                </a:ext>
              </a:extLst>
            </p:cNvPr>
            <p:cNvGrpSpPr/>
            <p:nvPr/>
          </p:nvGrpSpPr>
          <p:grpSpPr>
            <a:xfrm>
              <a:off x="729575" y="3852993"/>
              <a:ext cx="4854102" cy="2778203"/>
              <a:chOff x="729575" y="582705"/>
              <a:chExt cx="4854102" cy="2778203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6774EDB-98D3-A475-815B-B8D7D28018CD}"/>
                  </a:ext>
                </a:extLst>
              </p:cNvPr>
              <p:cNvSpPr/>
              <p:nvPr/>
            </p:nvSpPr>
            <p:spPr>
              <a:xfrm>
                <a:off x="729575" y="582705"/>
                <a:ext cx="4854102" cy="277820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6932519-A674-625F-1C7D-9A8F670AC3F8}"/>
                  </a:ext>
                </a:extLst>
              </p:cNvPr>
              <p:cNvSpPr txBox="1"/>
              <p:nvPr/>
            </p:nvSpPr>
            <p:spPr>
              <a:xfrm>
                <a:off x="2042808" y="894945"/>
                <a:ext cx="20428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EDUCATION</a:t>
                </a:r>
                <a:endPara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4FB584C-6B42-39E6-0B5C-F7A7988AB359}"/>
                  </a:ext>
                </a:extLst>
              </p:cNvPr>
              <p:cNvSpPr txBox="1"/>
              <p:nvPr/>
            </p:nvSpPr>
            <p:spPr>
              <a:xfrm>
                <a:off x="1481306" y="1501877"/>
                <a:ext cx="19771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2023.03 ~ 2023.05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2110634-4F03-8AFB-A968-1B319C8B0DD5}"/>
                  </a:ext>
                </a:extLst>
              </p:cNvPr>
              <p:cNvSpPr txBox="1"/>
              <p:nvPr/>
            </p:nvSpPr>
            <p:spPr>
              <a:xfrm>
                <a:off x="1471578" y="1829143"/>
                <a:ext cx="39737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실리콘밸리에서 날아온 데이터엔지니어링 키트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90624AF-467F-BCE8-B9E4-31188CA3915B}"/>
                </a:ext>
              </a:extLst>
            </p:cNvPr>
            <p:cNvSpPr txBox="1"/>
            <p:nvPr/>
          </p:nvSpPr>
          <p:spPr>
            <a:xfrm>
              <a:off x="1471966" y="5562342"/>
              <a:ext cx="21860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2023.01 ~ 2023.06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EF6093-5FB2-905A-A632-1CADC56EB06A}"/>
                </a:ext>
              </a:extLst>
            </p:cNvPr>
            <p:cNvSpPr txBox="1"/>
            <p:nvPr/>
          </p:nvSpPr>
          <p:spPr>
            <a:xfrm>
              <a:off x="1462238" y="5889608"/>
              <a:ext cx="39737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엔코아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플레이데이터 데이터엔지니어링 트랙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F3446C8-DFCA-3A78-C250-5E77F2792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641" y="5406311"/>
              <a:ext cx="947138" cy="947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그림 57" descr="로고, 그래픽, 폰트, 상징이(가) 표시된 사진&#10;&#10;자동 생성된 설명">
              <a:extLst>
                <a:ext uri="{FF2B5EF4-FFF2-40B4-BE49-F238E27FC236}">
                  <a16:creationId xmlns:a16="http://schemas.microsoft.com/office/drawing/2014/main" id="{1982D07C-FC80-4CA7-FA73-5EA8522CB3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2" t="22250" r="80401" b="21318"/>
            <a:stretch/>
          </p:blipFill>
          <p:spPr>
            <a:xfrm>
              <a:off x="812921" y="4752713"/>
              <a:ext cx="771258" cy="665028"/>
            </a:xfrm>
            <a:prstGeom prst="rect">
              <a:avLst/>
            </a:prstGeom>
          </p:spPr>
        </p:pic>
      </p:grp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404551A4-B524-B38D-2695-D4BAD37F1D2A}"/>
              </a:ext>
            </a:extLst>
          </p:cNvPr>
          <p:cNvGrpSpPr/>
          <p:nvPr/>
        </p:nvGrpSpPr>
        <p:grpSpPr>
          <a:xfrm>
            <a:off x="6608325" y="875692"/>
            <a:ext cx="5166953" cy="2796704"/>
            <a:chOff x="6602664" y="865964"/>
            <a:chExt cx="5166953" cy="2796704"/>
          </a:xfrm>
        </p:grpSpPr>
        <p:grpSp>
          <p:nvGrpSpPr>
            <p:cNvPr id="1046" name="그룹 1045">
              <a:extLst>
                <a:ext uri="{FF2B5EF4-FFF2-40B4-BE49-F238E27FC236}">
                  <a16:creationId xmlns:a16="http://schemas.microsoft.com/office/drawing/2014/main" id="{2BC0EADA-A76B-49D6-DCED-57B44DDFACAC}"/>
                </a:ext>
              </a:extLst>
            </p:cNvPr>
            <p:cNvGrpSpPr/>
            <p:nvPr/>
          </p:nvGrpSpPr>
          <p:grpSpPr>
            <a:xfrm>
              <a:off x="6602664" y="865964"/>
              <a:ext cx="5166953" cy="2796704"/>
              <a:chOff x="6602664" y="865964"/>
              <a:chExt cx="5166953" cy="27967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C582CC37-96B3-90CD-7259-9DC98F2ED4C1}"/>
                  </a:ext>
                </a:extLst>
              </p:cNvPr>
              <p:cNvSpPr/>
              <p:nvPr/>
            </p:nvSpPr>
            <p:spPr>
              <a:xfrm>
                <a:off x="6602664" y="865964"/>
                <a:ext cx="4926526" cy="279670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67F096-A1BF-2987-839A-4D4FF2CADE44}"/>
                  </a:ext>
                </a:extLst>
              </p:cNvPr>
              <p:cNvSpPr txBox="1"/>
              <p:nvPr/>
            </p:nvSpPr>
            <p:spPr>
              <a:xfrm>
                <a:off x="7935490" y="1180283"/>
                <a:ext cx="2073288" cy="402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CHANNEL</a:t>
                </a:r>
                <a:endPara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4B057A-74E3-FAA9-06FC-07C4B15A2129}"/>
                  </a:ext>
                </a:extLst>
              </p:cNvPr>
              <p:cNvSpPr txBox="1"/>
              <p:nvPr/>
            </p:nvSpPr>
            <p:spPr>
              <a:xfrm>
                <a:off x="7494065" y="1984549"/>
                <a:ext cx="30993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  <a:hlinkClick r:id="rId4"/>
                  </a:rPr>
                  <a:t>https://github.com/sangwookWoo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" name="TextBox 34">
                <a:hlinkClick r:id="rId5"/>
                <a:extLst>
                  <a:ext uri="{FF2B5EF4-FFF2-40B4-BE49-F238E27FC236}">
                    <a16:creationId xmlns:a16="http://schemas.microsoft.com/office/drawing/2014/main" id="{97CF10CF-A32D-84A8-1F05-7035813AC0A8}"/>
                  </a:ext>
                </a:extLst>
              </p:cNvPr>
              <p:cNvSpPr txBox="1"/>
              <p:nvPr/>
            </p:nvSpPr>
            <p:spPr>
              <a:xfrm>
                <a:off x="7508073" y="2662058"/>
                <a:ext cx="4261544" cy="309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  <a:hlinkClick r:id="rId5"/>
                  </a:rPr>
                  <a:t>https://dataengineerstudy.tistory.com/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61" name="그림 6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F3916B4F-670B-01E0-AAA8-204656EA9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700" y="1858560"/>
              <a:ext cx="531267" cy="531267"/>
            </a:xfrm>
            <a:prstGeom prst="rect">
              <a:avLst/>
            </a:prstGeom>
          </p:spPr>
        </p:pic>
        <p:pic>
          <p:nvPicPr>
            <p:cNvPr id="1025" name="그래픽 1024">
              <a:extLst>
                <a:ext uri="{FF2B5EF4-FFF2-40B4-BE49-F238E27FC236}">
                  <a16:creationId xmlns:a16="http://schemas.microsoft.com/office/drawing/2014/main" id="{255D80D3-27B8-D018-3554-46F3563B3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41700" y="2556971"/>
              <a:ext cx="531268" cy="531268"/>
            </a:xfrm>
            <a:prstGeom prst="rect">
              <a:avLst/>
            </a:prstGeom>
          </p:spPr>
        </p:pic>
      </p:grpSp>
      <p:grpSp>
        <p:nvGrpSpPr>
          <p:cNvPr id="1048" name="그룹 1047">
            <a:extLst>
              <a:ext uri="{FF2B5EF4-FFF2-40B4-BE49-F238E27FC236}">
                <a16:creationId xmlns:a16="http://schemas.microsoft.com/office/drawing/2014/main" id="{3AB76B82-7782-FAF2-59AD-C2A62C950A88}"/>
              </a:ext>
            </a:extLst>
          </p:cNvPr>
          <p:cNvGrpSpPr/>
          <p:nvPr/>
        </p:nvGrpSpPr>
        <p:grpSpPr>
          <a:xfrm>
            <a:off x="6622257" y="3852993"/>
            <a:ext cx="4854102" cy="2778203"/>
            <a:chOff x="6622257" y="3852993"/>
            <a:chExt cx="4854102" cy="2778203"/>
          </a:xfrm>
        </p:grpSpPr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DFF22EC9-AB14-BBE9-E0DB-4EBA09522961}"/>
                </a:ext>
              </a:extLst>
            </p:cNvPr>
            <p:cNvGrpSpPr/>
            <p:nvPr/>
          </p:nvGrpSpPr>
          <p:grpSpPr>
            <a:xfrm>
              <a:off x="6622257" y="3852993"/>
              <a:ext cx="4854102" cy="2778203"/>
              <a:chOff x="729575" y="3852993"/>
              <a:chExt cx="4854102" cy="2778203"/>
            </a:xfrm>
          </p:grpSpPr>
          <p:grpSp>
            <p:nvGrpSpPr>
              <p:cNvPr id="1036" name="그룹 1035">
                <a:extLst>
                  <a:ext uri="{FF2B5EF4-FFF2-40B4-BE49-F238E27FC236}">
                    <a16:creationId xmlns:a16="http://schemas.microsoft.com/office/drawing/2014/main" id="{077E0D52-17CE-F677-6C28-69E5C743A24E}"/>
                  </a:ext>
                </a:extLst>
              </p:cNvPr>
              <p:cNvGrpSpPr/>
              <p:nvPr/>
            </p:nvGrpSpPr>
            <p:grpSpPr>
              <a:xfrm>
                <a:off x="729575" y="3852993"/>
                <a:ext cx="4854102" cy="2778203"/>
                <a:chOff x="729575" y="582705"/>
                <a:chExt cx="4854102" cy="2778203"/>
              </a:xfrm>
            </p:grpSpPr>
            <p:sp>
              <p:nvSpPr>
                <p:cNvPr id="1041" name="사각형: 둥근 모서리 1040">
                  <a:extLst>
                    <a:ext uri="{FF2B5EF4-FFF2-40B4-BE49-F238E27FC236}">
                      <a16:creationId xmlns:a16="http://schemas.microsoft.com/office/drawing/2014/main" id="{1FEAC01C-538A-0A4D-AA2A-FC936323F10A}"/>
                    </a:ext>
                  </a:extLst>
                </p:cNvPr>
                <p:cNvSpPr/>
                <p:nvPr/>
              </p:nvSpPr>
              <p:spPr>
                <a:xfrm>
                  <a:off x="729575" y="582705"/>
                  <a:ext cx="4854102" cy="277820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42" name="TextBox 1041">
                  <a:extLst>
                    <a:ext uri="{FF2B5EF4-FFF2-40B4-BE49-F238E27FC236}">
                      <a16:creationId xmlns:a16="http://schemas.microsoft.com/office/drawing/2014/main" id="{EA36ED0E-2450-6916-5FA7-30EA1265C169}"/>
                    </a:ext>
                  </a:extLst>
                </p:cNvPr>
                <p:cNvSpPr txBox="1"/>
                <p:nvPr/>
              </p:nvSpPr>
              <p:spPr>
                <a:xfrm>
                  <a:off x="2042808" y="894945"/>
                  <a:ext cx="204280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WORK</a:t>
                  </a:r>
                  <a:endPara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9A7380FD-2D29-C55F-707E-E890B694DE07}"/>
                    </a:ext>
                  </a:extLst>
                </p:cNvPr>
                <p:cNvSpPr txBox="1"/>
                <p:nvPr/>
              </p:nvSpPr>
              <p:spPr>
                <a:xfrm>
                  <a:off x="1481306" y="1501877"/>
                  <a:ext cx="197714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2022.04 ~ 2022.12</a:t>
                  </a:r>
                  <a:endPara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44" name="TextBox 1043">
                  <a:extLst>
                    <a:ext uri="{FF2B5EF4-FFF2-40B4-BE49-F238E27FC236}">
                      <a16:creationId xmlns:a16="http://schemas.microsoft.com/office/drawing/2014/main" id="{2FDA0A5F-4612-BFEF-7F23-9DC921FB8A69}"/>
                    </a:ext>
                  </a:extLst>
                </p:cNvPr>
                <p:cNvSpPr txBox="1"/>
                <p:nvPr/>
              </p:nvSpPr>
              <p:spPr>
                <a:xfrm>
                  <a:off x="1471578" y="1829143"/>
                  <a:ext cx="397374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데이터누리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(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인턴）</a:t>
                  </a:r>
                </a:p>
              </p:txBody>
            </p:sp>
          </p:grp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2DAA0289-AD62-5CC2-9218-54F507DD853D}"/>
                  </a:ext>
                </a:extLst>
              </p:cNvPr>
              <p:cNvSpPr txBox="1"/>
              <p:nvPr/>
            </p:nvSpPr>
            <p:spPr>
              <a:xfrm>
                <a:off x="1471966" y="5562342"/>
                <a:ext cx="21860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2021.07 ~ 2021.12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1752201C-EDBC-A573-09AF-52A22FD1FC0A}"/>
                  </a:ext>
                </a:extLst>
              </p:cNvPr>
              <p:cNvSpPr txBox="1"/>
              <p:nvPr/>
            </p:nvSpPr>
            <p:spPr>
              <a:xfrm>
                <a:off x="1462238" y="5889608"/>
                <a:ext cx="39737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서울경제진흥원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12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비개발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인턴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1028" name="Picture 4" descr="(주)데이터누리의 기업로고">
              <a:extLst>
                <a:ext uri="{FF2B5EF4-FFF2-40B4-BE49-F238E27FC236}">
                  <a16:creationId xmlns:a16="http://schemas.microsoft.com/office/drawing/2014/main" id="{8A7D8B02-1E8D-EC54-5275-FF19B39BD7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4" r="63666" b="2977"/>
            <a:stretch/>
          </p:blipFill>
          <p:spPr bwMode="auto">
            <a:xfrm>
              <a:off x="6737564" y="4790161"/>
              <a:ext cx="671280" cy="64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BA, 공공 최고 액셀레이터로 서울 투자생태계 활성화…출자펀드 ...">
              <a:extLst>
                <a:ext uri="{FF2B5EF4-FFF2-40B4-BE49-F238E27FC236}">
                  <a16:creationId xmlns:a16="http://schemas.microsoft.com/office/drawing/2014/main" id="{EFE43091-F90A-AC1D-C0E0-F72EC0ED6C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9" t="36013" r="66526" b="22182"/>
            <a:stretch/>
          </p:blipFill>
          <p:spPr bwMode="auto">
            <a:xfrm>
              <a:off x="6772420" y="5605761"/>
              <a:ext cx="636424" cy="560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CCA7A8A-C9A3-5A6F-1417-222A471749A4}"/>
              </a:ext>
            </a:extLst>
          </p:cNvPr>
          <p:cNvSpPr txBox="1"/>
          <p:nvPr/>
        </p:nvSpPr>
        <p:spPr>
          <a:xfrm>
            <a:off x="9942632" y="145920"/>
            <a:ext cx="1533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4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미니 프로젝트</a:t>
            </a:r>
          </a:p>
        </p:txBody>
      </p:sp>
    </p:spTree>
    <p:extLst>
      <p:ext uri="{BB962C8B-B14F-4D97-AF65-F5344CB8AC3E}">
        <p14:creationId xmlns:p14="http://schemas.microsoft.com/office/powerpoint/2010/main" val="18852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3CB88D4-63FD-3F97-21DD-722FB74D189E}"/>
              </a:ext>
            </a:extLst>
          </p:cNvPr>
          <p:cNvSpPr txBox="1"/>
          <p:nvPr/>
        </p:nvSpPr>
        <p:spPr>
          <a:xfrm>
            <a:off x="883595" y="155329"/>
            <a:ext cx="1159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4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765643-A822-801E-2920-4053DF23F9A0}"/>
              </a:ext>
            </a:extLst>
          </p:cNvPr>
          <p:cNvSpPr txBox="1"/>
          <p:nvPr/>
        </p:nvSpPr>
        <p:spPr>
          <a:xfrm>
            <a:off x="9886545" y="145920"/>
            <a:ext cx="1533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4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미니 프로젝트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DA8B43-42EB-25E3-B957-E9AAF68E6142}"/>
              </a:ext>
            </a:extLst>
          </p:cNvPr>
          <p:cNvSpPr/>
          <p:nvPr/>
        </p:nvSpPr>
        <p:spPr>
          <a:xfrm>
            <a:off x="204281" y="593386"/>
            <a:ext cx="11682919" cy="607978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3153726-1E3C-F340-3091-686D5C65E4D3}"/>
              </a:ext>
            </a:extLst>
          </p:cNvPr>
          <p:cNvSpPr/>
          <p:nvPr/>
        </p:nvSpPr>
        <p:spPr>
          <a:xfrm>
            <a:off x="930137" y="924232"/>
            <a:ext cx="769064" cy="722367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DAF5F5-332E-C04D-4B9C-724A16A72C21}"/>
              </a:ext>
            </a:extLst>
          </p:cNvPr>
          <p:cNvSpPr txBox="1"/>
          <p:nvPr/>
        </p:nvSpPr>
        <p:spPr>
          <a:xfrm>
            <a:off x="1747395" y="1136647"/>
            <a:ext cx="5749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심장질환 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AI </a:t>
            </a: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예측 </a:t>
            </a:r>
            <a:r>
              <a:rPr lang="ko-KR" altLang="en-US" sz="1600" b="1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프로젝트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미니</a:t>
            </a: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프로젝트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71621EF-A230-3DA7-70AA-7D7855526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048" y="1782523"/>
            <a:ext cx="2417324" cy="1570864"/>
          </a:xfrm>
          <a:prstGeom prst="rect">
            <a:avLst/>
          </a:prstGeom>
        </p:spPr>
      </p:pic>
      <p:pic>
        <p:nvPicPr>
          <p:cNvPr id="14" name="Picture 2" descr="마음, 심장 곡선, 약, 삶, 저장, 구조하다, 응급 의사, 비상">
            <a:extLst>
              <a:ext uri="{FF2B5EF4-FFF2-40B4-BE49-F238E27FC236}">
                <a16:creationId xmlns:a16="http://schemas.microsoft.com/office/drawing/2014/main" id="{98259D9A-AAE8-C2AC-A93D-B81C2D048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43" y="1031606"/>
            <a:ext cx="655255" cy="52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 descr="전자제품, 텍스트, 디스플레이, 출력 장치이(가) 표시된 사진&#10;&#10;자동 생성된 설명">
            <a:extLst>
              <a:ext uri="{FF2B5EF4-FFF2-40B4-BE49-F238E27FC236}">
                <a16:creationId xmlns:a16="http://schemas.microsoft.com/office/drawing/2014/main" id="{E83D82A7-7A40-7C8F-1912-217FAD096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985" y="1672351"/>
            <a:ext cx="3043475" cy="232003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7A737FE-A9F8-E222-45BB-FA367C2B9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048" y="4419665"/>
            <a:ext cx="2417324" cy="1558175"/>
          </a:xfrm>
          <a:prstGeom prst="rect">
            <a:avLst/>
          </a:prstGeom>
        </p:spPr>
      </p:pic>
      <p:pic>
        <p:nvPicPr>
          <p:cNvPr id="34" name="그림 33" descr="전자제품, 텍스트, 디스플레이, 출력 장치이(가) 표시된 사진&#10;&#10;자동 생성된 설명">
            <a:extLst>
              <a:ext uri="{FF2B5EF4-FFF2-40B4-BE49-F238E27FC236}">
                <a16:creationId xmlns:a16="http://schemas.microsoft.com/office/drawing/2014/main" id="{2F8B2882-AE53-0BCD-9AAE-F355B4BB5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73" y="4302448"/>
            <a:ext cx="3043475" cy="232003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9C1F18A-9CD7-D1C5-AF1F-290DEE6115B6}"/>
              </a:ext>
            </a:extLst>
          </p:cNvPr>
          <p:cNvGrpSpPr/>
          <p:nvPr/>
        </p:nvGrpSpPr>
        <p:grpSpPr>
          <a:xfrm>
            <a:off x="870072" y="1869089"/>
            <a:ext cx="7709512" cy="1190729"/>
            <a:chOff x="880011" y="2087747"/>
            <a:chExt cx="7709512" cy="11907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0974D9-AEDF-100A-1558-AF85CABD0578}"/>
                </a:ext>
              </a:extLst>
            </p:cNvPr>
            <p:cNvSpPr txBox="1"/>
            <p:nvPr/>
          </p:nvSpPr>
          <p:spPr>
            <a:xfrm>
              <a:off x="883596" y="2087747"/>
              <a:ext cx="10291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i="0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개발환경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29B981-50AA-81AB-7BFB-4C0F2E4F7691}"/>
                </a:ext>
              </a:extLst>
            </p:cNvPr>
            <p:cNvSpPr txBox="1"/>
            <p:nvPr/>
          </p:nvSpPr>
          <p:spPr>
            <a:xfrm>
              <a:off x="880011" y="2487080"/>
              <a:ext cx="1600542" cy="78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언어</a:t>
              </a:r>
              <a:endPara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프레임워크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D22A7A-6200-854E-9E35-839C53FC36BF}"/>
                </a:ext>
              </a:extLst>
            </p:cNvPr>
            <p:cNvSpPr txBox="1"/>
            <p:nvPr/>
          </p:nvSpPr>
          <p:spPr>
            <a:xfrm>
              <a:off x="2480553" y="2490568"/>
              <a:ext cx="6108970" cy="78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Python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Streamlit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Scikit-Lean,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Pands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C67C088-E3A7-F95B-33D0-384E349972C7}"/>
              </a:ext>
            </a:extLst>
          </p:cNvPr>
          <p:cNvSpPr txBox="1"/>
          <p:nvPr/>
        </p:nvSpPr>
        <p:spPr>
          <a:xfrm>
            <a:off x="1305452" y="3844093"/>
            <a:ext cx="1578441" cy="14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시연영상</a:t>
            </a:r>
            <a:endParaRPr lang="en-US" altLang="ko-KR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</a:p>
          <a:p>
            <a:pPr>
              <a:lnSpc>
                <a:spcPct val="200000"/>
              </a:lnSpc>
            </a:pP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회고록</a:t>
            </a:r>
            <a:endParaRPr lang="en-US" altLang="ko-KR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7C7EB-7693-78DB-8BC6-A4F7D05333AD}"/>
              </a:ext>
            </a:extLst>
          </p:cNvPr>
          <p:cNvSpPr txBox="1"/>
          <p:nvPr/>
        </p:nvSpPr>
        <p:spPr>
          <a:xfrm>
            <a:off x="2998203" y="3863971"/>
            <a:ext cx="6102184" cy="143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i="0" dirty="0">
                <a:solidFill>
                  <a:srgbClr val="353638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https://www.youtube.com/watch?v=r16EihZyOk</a:t>
            </a:r>
            <a:endParaRPr lang="en-US" altLang="ko-KR" sz="1600" b="1" i="0" dirty="0">
              <a:solidFill>
                <a:srgbClr val="353638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353638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7"/>
              </a:rPr>
              <a:t>https://github.com/sangwookWoo/ML_project_predict_heart_disease</a:t>
            </a:r>
            <a:endParaRPr lang="en-US" altLang="ko-KR" sz="1400" b="1" dirty="0">
              <a:solidFill>
                <a:srgbClr val="3536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i="0" dirty="0">
                <a:solidFill>
                  <a:srgbClr val="353638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8"/>
              </a:rPr>
              <a:t>https://dataengineerstudy.tistory.com/61</a:t>
            </a:r>
            <a:endParaRPr lang="en-US" altLang="ko-KR" sz="1600" b="1" i="0" dirty="0">
              <a:solidFill>
                <a:srgbClr val="353638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hlinkClick r:id="rId9"/>
            </a:endParaRPr>
          </a:p>
        </p:txBody>
      </p:sp>
      <p:pic>
        <p:nvPicPr>
          <p:cNvPr id="16" name="그림 15" descr="블랙, 어둠이(가) 표시된 사진&#10;&#10;자동 생성된 설명">
            <a:extLst>
              <a:ext uri="{FF2B5EF4-FFF2-40B4-BE49-F238E27FC236}">
                <a16:creationId xmlns:a16="http://schemas.microsoft.com/office/drawing/2014/main" id="{A1C80412-DE98-E41F-EDB4-7BC02B660A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39" y="4535340"/>
            <a:ext cx="309155" cy="30915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8172D5F8-CABE-B84A-B8D2-6DF105E60A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9319" y="5006496"/>
            <a:ext cx="309154" cy="3091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A2F8AA2-19BC-38E0-35E2-8FEF016272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3854" y="4034694"/>
            <a:ext cx="429140" cy="30915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A716CD4-0C96-9D36-EF7D-470491208419}"/>
              </a:ext>
            </a:extLst>
          </p:cNvPr>
          <p:cNvSpPr txBox="1"/>
          <p:nvPr/>
        </p:nvSpPr>
        <p:spPr>
          <a:xfrm>
            <a:off x="9942632" y="145920"/>
            <a:ext cx="1533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미니 프로젝트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74E104-7A52-DCFB-F5B6-624C53A34728}"/>
              </a:ext>
            </a:extLst>
          </p:cNvPr>
          <p:cNvSpPr txBox="1"/>
          <p:nvPr/>
        </p:nvSpPr>
        <p:spPr>
          <a:xfrm>
            <a:off x="5244830" y="145920"/>
            <a:ext cx="1702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4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프로젝트</a:t>
            </a:r>
          </a:p>
        </p:txBody>
      </p:sp>
    </p:spTree>
    <p:extLst>
      <p:ext uri="{BB962C8B-B14F-4D97-AF65-F5344CB8AC3E}">
        <p14:creationId xmlns:p14="http://schemas.microsoft.com/office/powerpoint/2010/main" val="2465949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F7D1C9-6A79-EDE1-37DA-E20DA8A87D96}"/>
              </a:ext>
            </a:extLst>
          </p:cNvPr>
          <p:cNvSpPr txBox="1"/>
          <p:nvPr/>
        </p:nvSpPr>
        <p:spPr>
          <a:xfrm>
            <a:off x="3745593" y="2855073"/>
            <a:ext cx="477384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48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121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952E1-FDFC-82DF-B781-322E38D3D944}"/>
              </a:ext>
            </a:extLst>
          </p:cNvPr>
          <p:cNvSpPr txBox="1"/>
          <p:nvPr/>
        </p:nvSpPr>
        <p:spPr>
          <a:xfrm>
            <a:off x="5244830" y="145920"/>
            <a:ext cx="1702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프로젝트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CB88D4-63FD-3F97-21DD-722FB74D189E}"/>
              </a:ext>
            </a:extLst>
          </p:cNvPr>
          <p:cNvSpPr txBox="1"/>
          <p:nvPr/>
        </p:nvSpPr>
        <p:spPr>
          <a:xfrm>
            <a:off x="883595" y="155329"/>
            <a:ext cx="1159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자기소개</a:t>
            </a:r>
          </a:p>
        </p:txBody>
      </p:sp>
      <p:grpSp>
        <p:nvGrpSpPr>
          <p:cNvPr id="3222" name="그룹 3221">
            <a:extLst>
              <a:ext uri="{FF2B5EF4-FFF2-40B4-BE49-F238E27FC236}">
                <a16:creationId xmlns:a16="http://schemas.microsoft.com/office/drawing/2014/main" id="{B7752842-6CC2-A51B-3511-F8213F9846BF}"/>
              </a:ext>
            </a:extLst>
          </p:cNvPr>
          <p:cNvGrpSpPr/>
          <p:nvPr/>
        </p:nvGrpSpPr>
        <p:grpSpPr>
          <a:xfrm>
            <a:off x="6633247" y="715518"/>
            <a:ext cx="4844411" cy="5827666"/>
            <a:chOff x="707145" y="796869"/>
            <a:chExt cx="4844411" cy="5827666"/>
          </a:xfrm>
        </p:grpSpPr>
        <p:grpSp>
          <p:nvGrpSpPr>
            <p:cNvPr id="3081" name="그룹 3080">
              <a:extLst>
                <a:ext uri="{FF2B5EF4-FFF2-40B4-BE49-F238E27FC236}">
                  <a16:creationId xmlns:a16="http://schemas.microsoft.com/office/drawing/2014/main" id="{961EF66D-C635-CD49-3EBE-B63800646430}"/>
                </a:ext>
              </a:extLst>
            </p:cNvPr>
            <p:cNvGrpSpPr/>
            <p:nvPr/>
          </p:nvGrpSpPr>
          <p:grpSpPr>
            <a:xfrm>
              <a:off x="707145" y="796869"/>
              <a:ext cx="4844411" cy="2958008"/>
              <a:chOff x="602369" y="1190793"/>
              <a:chExt cx="3753727" cy="2778203"/>
            </a:xfrm>
          </p:grpSpPr>
          <p:grpSp>
            <p:nvGrpSpPr>
              <p:cNvPr id="1118" name="그룹 1117">
                <a:extLst>
                  <a:ext uri="{FF2B5EF4-FFF2-40B4-BE49-F238E27FC236}">
                    <a16:creationId xmlns:a16="http://schemas.microsoft.com/office/drawing/2014/main" id="{6E522EB5-EDEA-520B-3858-F7DA2CF723A2}"/>
                  </a:ext>
                </a:extLst>
              </p:cNvPr>
              <p:cNvGrpSpPr/>
              <p:nvPr/>
            </p:nvGrpSpPr>
            <p:grpSpPr>
              <a:xfrm>
                <a:off x="602369" y="1190793"/>
                <a:ext cx="3753727" cy="2778203"/>
                <a:chOff x="-2633334" y="86890"/>
                <a:chExt cx="4854102" cy="2778203"/>
              </a:xfrm>
            </p:grpSpPr>
            <p:sp>
              <p:nvSpPr>
                <p:cNvPr id="1119" name="사각형: 둥근 모서리 1118">
                  <a:extLst>
                    <a:ext uri="{FF2B5EF4-FFF2-40B4-BE49-F238E27FC236}">
                      <a16:creationId xmlns:a16="http://schemas.microsoft.com/office/drawing/2014/main" id="{E876A879-3F47-1EDB-8A5B-6AE9478E1ADE}"/>
                    </a:ext>
                  </a:extLst>
                </p:cNvPr>
                <p:cNvSpPr/>
                <p:nvPr/>
              </p:nvSpPr>
              <p:spPr>
                <a:xfrm>
                  <a:off x="-2633334" y="86890"/>
                  <a:ext cx="4854102" cy="277820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72" name="TextBox 3071">
                  <a:extLst>
                    <a:ext uri="{FF2B5EF4-FFF2-40B4-BE49-F238E27FC236}">
                      <a16:creationId xmlns:a16="http://schemas.microsoft.com/office/drawing/2014/main" id="{6ACD4FD0-99A0-4399-429C-1A72B56CA2C3}"/>
                    </a:ext>
                  </a:extLst>
                </p:cNvPr>
                <p:cNvSpPr txBox="1"/>
                <p:nvPr/>
              </p:nvSpPr>
              <p:spPr>
                <a:xfrm>
                  <a:off x="-1305969" y="172903"/>
                  <a:ext cx="204280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대표기술</a:t>
                  </a:r>
                </a:p>
              </p:txBody>
            </p:sp>
          </p:grpSp>
          <p:grpSp>
            <p:nvGrpSpPr>
              <p:cNvPr id="1117" name="그룹 1116">
                <a:extLst>
                  <a:ext uri="{FF2B5EF4-FFF2-40B4-BE49-F238E27FC236}">
                    <a16:creationId xmlns:a16="http://schemas.microsoft.com/office/drawing/2014/main" id="{D582BF74-CA41-3DAF-7554-AC4DC1E0D580}"/>
                  </a:ext>
                </a:extLst>
              </p:cNvPr>
              <p:cNvGrpSpPr/>
              <p:nvPr/>
            </p:nvGrpSpPr>
            <p:grpSpPr>
              <a:xfrm>
                <a:off x="883595" y="1595970"/>
                <a:ext cx="3199184" cy="2280455"/>
                <a:chOff x="283318" y="1231856"/>
                <a:chExt cx="3199184" cy="2280455"/>
              </a:xfrm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DC80E3AF-DCF5-D971-3748-EE509D546D5D}"/>
                    </a:ext>
                  </a:extLst>
                </p:cNvPr>
                <p:cNvSpPr/>
                <p:nvPr/>
              </p:nvSpPr>
              <p:spPr>
                <a:xfrm>
                  <a:off x="283318" y="1231856"/>
                  <a:ext cx="3199184" cy="22804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16" name="그룹 1115">
                  <a:extLst>
                    <a:ext uri="{FF2B5EF4-FFF2-40B4-BE49-F238E27FC236}">
                      <a16:creationId xmlns:a16="http://schemas.microsoft.com/office/drawing/2014/main" id="{2614EDD5-3961-96E2-1FB9-7AB967940075}"/>
                    </a:ext>
                  </a:extLst>
                </p:cNvPr>
                <p:cNvGrpSpPr/>
                <p:nvPr/>
              </p:nvGrpSpPr>
              <p:grpSpPr>
                <a:xfrm>
                  <a:off x="438540" y="1378359"/>
                  <a:ext cx="2892734" cy="1897055"/>
                  <a:chOff x="438540" y="1378359"/>
                  <a:chExt cx="2892734" cy="1897055"/>
                </a:xfrm>
              </p:grpSpPr>
              <p:grpSp>
                <p:nvGrpSpPr>
                  <p:cNvPr id="1094" name="그룹 1093">
                    <a:extLst>
                      <a:ext uri="{FF2B5EF4-FFF2-40B4-BE49-F238E27FC236}">
                        <a16:creationId xmlns:a16="http://schemas.microsoft.com/office/drawing/2014/main" id="{6013C74E-BA21-0558-D4BF-A6DC4389A837}"/>
                      </a:ext>
                    </a:extLst>
                  </p:cNvPr>
                  <p:cNvGrpSpPr/>
                  <p:nvPr/>
                </p:nvGrpSpPr>
                <p:grpSpPr>
                  <a:xfrm>
                    <a:off x="2562671" y="1405585"/>
                    <a:ext cx="768603" cy="914055"/>
                    <a:chOff x="2562671" y="1405585"/>
                    <a:chExt cx="768603" cy="914055"/>
                  </a:xfrm>
                </p:grpSpPr>
                <p:pic>
                  <p:nvPicPr>
                    <p:cNvPr id="1057" name="그림 1056" descr="로고, 그래픽, 폰트, 상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C01D8666-E8D9-A14E-749A-26F17B21FBE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87569" y="1405585"/>
                      <a:ext cx="718809" cy="77882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sp>
                  <p:nvSpPr>
                    <p:cNvPr id="1081" name="TextBox 1080">
                      <a:extLst>
                        <a:ext uri="{FF2B5EF4-FFF2-40B4-BE49-F238E27FC236}">
                          <a16:creationId xmlns:a16="http://schemas.microsoft.com/office/drawing/2014/main" id="{59CF83FE-CD23-3C8F-C0FE-4AE2CEB4A9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62671" y="2065724"/>
                      <a:ext cx="768603" cy="25391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05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Superset</a:t>
                      </a:r>
                      <a:endParaRPr lang="ko-KR" altLang="en-US" sz="105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grpSp>
                <p:nvGrpSpPr>
                  <p:cNvPr id="1093" name="그룹 1092">
                    <a:extLst>
                      <a:ext uri="{FF2B5EF4-FFF2-40B4-BE49-F238E27FC236}">
                        <a16:creationId xmlns:a16="http://schemas.microsoft.com/office/drawing/2014/main" id="{F952C296-4CE1-B7D2-6BAD-6E39442EC69D}"/>
                      </a:ext>
                    </a:extLst>
                  </p:cNvPr>
                  <p:cNvGrpSpPr/>
                  <p:nvPr/>
                </p:nvGrpSpPr>
                <p:grpSpPr>
                  <a:xfrm>
                    <a:off x="1148761" y="1412435"/>
                    <a:ext cx="716799" cy="903815"/>
                    <a:chOff x="1148761" y="1412435"/>
                    <a:chExt cx="716799" cy="903815"/>
                  </a:xfrm>
                </p:grpSpPr>
                <p:sp>
                  <p:nvSpPr>
                    <p:cNvPr id="1075" name="TextBox 1074">
                      <a:extLst>
                        <a:ext uri="{FF2B5EF4-FFF2-40B4-BE49-F238E27FC236}">
                          <a16:creationId xmlns:a16="http://schemas.microsoft.com/office/drawing/2014/main" id="{ADF31216-7D73-E138-0FA2-17821BC1D2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8761" y="2062334"/>
                      <a:ext cx="716799" cy="25391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05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Ubuntu</a:t>
                      </a:r>
                      <a:endParaRPr lang="ko-KR" altLang="en-US" sz="105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pic>
                  <p:nvPicPr>
                    <p:cNvPr id="1091" name="그림 1090" descr="원, 그래픽, 클립아트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59AEC4F-5958-0A4C-B38D-227FC5FF60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37846" y="1412435"/>
                      <a:ext cx="544761" cy="59024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</p:grpSp>
              <p:grpSp>
                <p:nvGrpSpPr>
                  <p:cNvPr id="1095" name="그룹 1094">
                    <a:extLst>
                      <a:ext uri="{FF2B5EF4-FFF2-40B4-BE49-F238E27FC236}">
                        <a16:creationId xmlns:a16="http://schemas.microsoft.com/office/drawing/2014/main" id="{25476DD3-58C2-6DB8-8159-4B15363F8787}"/>
                      </a:ext>
                    </a:extLst>
                  </p:cNvPr>
                  <p:cNvGrpSpPr/>
                  <p:nvPr/>
                </p:nvGrpSpPr>
                <p:grpSpPr>
                  <a:xfrm>
                    <a:off x="447932" y="1405584"/>
                    <a:ext cx="646903" cy="908018"/>
                    <a:chOff x="1924356" y="1408265"/>
                    <a:chExt cx="646903" cy="908018"/>
                  </a:xfrm>
                </p:grpSpPr>
                <p:sp>
                  <p:nvSpPr>
                    <p:cNvPr id="1078" name="TextBox 1077">
                      <a:extLst>
                        <a:ext uri="{FF2B5EF4-FFF2-40B4-BE49-F238E27FC236}">
                          <a16:creationId xmlns:a16="http://schemas.microsoft.com/office/drawing/2014/main" id="{750698F0-ECB9-4CDB-FF44-4CE1DC964D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24356" y="2062367"/>
                      <a:ext cx="646903" cy="25391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05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Airflow</a:t>
                      </a:r>
                      <a:endParaRPr lang="ko-KR" altLang="en-US" sz="105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pic>
                  <p:nvPicPr>
                    <p:cNvPr id="1092" name="그림 1091" descr="창의성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112189E-C1A8-4521-F36E-6497BD7157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48795" y="1408265"/>
                      <a:ext cx="598024" cy="64795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</p:grpSp>
              <p:grpSp>
                <p:nvGrpSpPr>
                  <p:cNvPr id="1111" name="그룹 1110">
                    <a:extLst>
                      <a:ext uri="{FF2B5EF4-FFF2-40B4-BE49-F238E27FC236}">
                        <a16:creationId xmlns:a16="http://schemas.microsoft.com/office/drawing/2014/main" id="{0129D3A4-5C8F-8B01-D914-133C4EA3E974}"/>
                      </a:ext>
                    </a:extLst>
                  </p:cNvPr>
                  <p:cNvGrpSpPr/>
                  <p:nvPr/>
                </p:nvGrpSpPr>
                <p:grpSpPr>
                  <a:xfrm>
                    <a:off x="438540" y="2416323"/>
                    <a:ext cx="646903" cy="853464"/>
                    <a:chOff x="438540" y="2426051"/>
                    <a:chExt cx="646903" cy="853464"/>
                  </a:xfrm>
                </p:grpSpPr>
                <p:pic>
                  <p:nvPicPr>
                    <p:cNvPr id="3076" name="Picture 4" descr="mysql">
                      <a:extLst>
                        <a:ext uri="{FF2B5EF4-FFF2-40B4-BE49-F238E27FC236}">
                          <a16:creationId xmlns:a16="http://schemas.microsoft.com/office/drawing/2014/main" id="{AC8A890F-19E0-9994-04DC-14598502DBE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54763" y="2426051"/>
                      <a:ext cx="614456" cy="66575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110" name="TextBox 1109">
                      <a:extLst>
                        <a:ext uri="{FF2B5EF4-FFF2-40B4-BE49-F238E27FC236}">
                          <a16:creationId xmlns:a16="http://schemas.microsoft.com/office/drawing/2014/main" id="{B6BE389C-7ADF-8127-DC43-1608C06856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8540" y="3025599"/>
                      <a:ext cx="646903" cy="25391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05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MySQL</a:t>
                      </a:r>
                      <a:endParaRPr lang="ko-KR" altLang="en-US" sz="105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grpSp>
                <p:nvGrpSpPr>
                  <p:cNvPr id="1112" name="그룹 1111">
                    <a:extLst>
                      <a:ext uri="{FF2B5EF4-FFF2-40B4-BE49-F238E27FC236}">
                        <a16:creationId xmlns:a16="http://schemas.microsoft.com/office/drawing/2014/main" id="{FFE224DD-5472-93B6-82F7-5A3BDF661676}"/>
                      </a:ext>
                    </a:extLst>
                  </p:cNvPr>
                  <p:cNvGrpSpPr/>
                  <p:nvPr/>
                </p:nvGrpSpPr>
                <p:grpSpPr>
                  <a:xfrm>
                    <a:off x="1862118" y="1378359"/>
                    <a:ext cx="728894" cy="934271"/>
                    <a:chOff x="1129978" y="2327469"/>
                    <a:chExt cx="728894" cy="934271"/>
                  </a:xfrm>
                </p:grpSpPr>
                <p:sp>
                  <p:nvSpPr>
                    <p:cNvPr id="1103" name="TextBox 1102">
                      <a:extLst>
                        <a:ext uri="{FF2B5EF4-FFF2-40B4-BE49-F238E27FC236}">
                          <a16:creationId xmlns:a16="http://schemas.microsoft.com/office/drawing/2014/main" id="{5B653984-528A-1D8F-954B-FD6C15B6E7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9978" y="3007824"/>
                      <a:ext cx="646903" cy="25391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05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Spark</a:t>
                      </a:r>
                      <a:endParaRPr lang="ko-KR" altLang="en-US" sz="105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pic>
                  <p:nvPicPr>
                    <p:cNvPr id="3078" name="Picture 6" descr="apachespark">
                      <a:extLst>
                        <a:ext uri="{FF2B5EF4-FFF2-40B4-BE49-F238E27FC236}">
                          <a16:creationId xmlns:a16="http://schemas.microsoft.com/office/drawing/2014/main" id="{D0899DD5-206C-777E-E1DD-4515CDE0167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77340" y="2327469"/>
                      <a:ext cx="681532" cy="73843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115" name="그룹 1114">
                    <a:extLst>
                      <a:ext uri="{FF2B5EF4-FFF2-40B4-BE49-F238E27FC236}">
                        <a16:creationId xmlns:a16="http://schemas.microsoft.com/office/drawing/2014/main" id="{24B374FC-01E7-7F25-4469-E5191E6F1D2F}"/>
                      </a:ext>
                    </a:extLst>
                  </p:cNvPr>
                  <p:cNvGrpSpPr/>
                  <p:nvPr/>
                </p:nvGrpSpPr>
                <p:grpSpPr>
                  <a:xfrm>
                    <a:off x="1899916" y="2422375"/>
                    <a:ext cx="646903" cy="847962"/>
                    <a:chOff x="1899916" y="2422375"/>
                    <a:chExt cx="646903" cy="847962"/>
                  </a:xfrm>
                </p:grpSpPr>
                <p:sp>
                  <p:nvSpPr>
                    <p:cNvPr id="1106" name="TextBox 1105">
                      <a:extLst>
                        <a:ext uri="{FF2B5EF4-FFF2-40B4-BE49-F238E27FC236}">
                          <a16:creationId xmlns:a16="http://schemas.microsoft.com/office/drawing/2014/main" id="{758F175D-05DA-8316-B8AC-49EE9C725A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9916" y="3016421"/>
                      <a:ext cx="646903" cy="25391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050" b="1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aws</a:t>
                      </a:r>
                      <a:endParaRPr lang="ko-KR" altLang="en-US" sz="105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pic>
                  <p:nvPicPr>
                    <p:cNvPr id="3080" name="Picture 8" descr="aws">
                      <a:extLst>
                        <a:ext uri="{FF2B5EF4-FFF2-40B4-BE49-F238E27FC236}">
                          <a16:creationId xmlns:a16="http://schemas.microsoft.com/office/drawing/2014/main" id="{D535A2F0-2DAC-08D4-36D5-491725BF788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935573" y="2422375"/>
                      <a:ext cx="585449" cy="634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114" name="그룹 1113">
                    <a:extLst>
                      <a:ext uri="{FF2B5EF4-FFF2-40B4-BE49-F238E27FC236}">
                        <a16:creationId xmlns:a16="http://schemas.microsoft.com/office/drawing/2014/main" id="{778347FF-82B0-C76C-ABE4-AF075147ECDB}"/>
                      </a:ext>
                    </a:extLst>
                  </p:cNvPr>
                  <p:cNvGrpSpPr/>
                  <p:nvPr/>
                </p:nvGrpSpPr>
                <p:grpSpPr>
                  <a:xfrm>
                    <a:off x="2623520" y="2466557"/>
                    <a:ext cx="646903" cy="803780"/>
                    <a:chOff x="2623520" y="2466557"/>
                    <a:chExt cx="646903" cy="803780"/>
                  </a:xfrm>
                </p:grpSpPr>
                <p:sp>
                  <p:nvSpPr>
                    <p:cNvPr id="1109" name="TextBox 1108">
                      <a:extLst>
                        <a:ext uri="{FF2B5EF4-FFF2-40B4-BE49-F238E27FC236}">
                          <a16:creationId xmlns:a16="http://schemas.microsoft.com/office/drawing/2014/main" id="{A10D8297-EFD3-10C4-52CA-8792978094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23520" y="3016421"/>
                      <a:ext cx="646903" cy="25391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05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Django</a:t>
                      </a:r>
                      <a:endParaRPr lang="ko-KR" altLang="en-US" sz="105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pic>
                  <p:nvPicPr>
                    <p:cNvPr id="3082" name="Picture 10" descr="django">
                      <a:extLst>
                        <a:ext uri="{FF2B5EF4-FFF2-40B4-BE49-F238E27FC236}">
                          <a16:creationId xmlns:a16="http://schemas.microsoft.com/office/drawing/2014/main" id="{C35F3ADA-1703-7FF8-D1B6-B68AF01D619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698429" y="2466557"/>
                      <a:ext cx="497083" cy="53858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113" name="그룹 1112">
                    <a:extLst>
                      <a:ext uri="{FF2B5EF4-FFF2-40B4-BE49-F238E27FC236}">
                        <a16:creationId xmlns:a16="http://schemas.microsoft.com/office/drawing/2014/main" id="{5693346D-3735-A826-FB8B-E7EEDD726407}"/>
                      </a:ext>
                    </a:extLst>
                  </p:cNvPr>
                  <p:cNvGrpSpPr/>
                  <p:nvPr/>
                </p:nvGrpSpPr>
                <p:grpSpPr>
                  <a:xfrm>
                    <a:off x="1159649" y="2312152"/>
                    <a:ext cx="718809" cy="963262"/>
                    <a:chOff x="1853590" y="1374375"/>
                    <a:chExt cx="718809" cy="963262"/>
                  </a:xfrm>
                </p:grpSpPr>
                <p:sp>
                  <p:nvSpPr>
                    <p:cNvPr id="1066" name="TextBox 1065">
                      <a:extLst>
                        <a:ext uri="{FF2B5EF4-FFF2-40B4-BE49-F238E27FC236}">
                          <a16:creationId xmlns:a16="http://schemas.microsoft.com/office/drawing/2014/main" id="{99721DE6-8FF3-B37C-5FD9-0AC11825FE8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65560" y="2083721"/>
                      <a:ext cx="671801" cy="25391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050" b="1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FastAPI</a:t>
                      </a:r>
                      <a:endParaRPr lang="ko-KR" altLang="en-US" sz="105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pic>
                  <p:nvPicPr>
                    <p:cNvPr id="3084" name="Picture 12" descr="fastapi">
                      <a:extLst>
                        <a:ext uri="{FF2B5EF4-FFF2-40B4-BE49-F238E27FC236}">
                          <a16:creationId xmlns:a16="http://schemas.microsoft.com/office/drawing/2014/main" id="{87ADA6B8-B8C3-A6CE-FEB7-83653CB7250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853590" y="1374375"/>
                      <a:ext cx="718809" cy="77882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grpSp>
          <p:nvGrpSpPr>
            <p:cNvPr id="3185" name="그룹 3184">
              <a:extLst>
                <a:ext uri="{FF2B5EF4-FFF2-40B4-BE49-F238E27FC236}">
                  <a16:creationId xmlns:a16="http://schemas.microsoft.com/office/drawing/2014/main" id="{18A10AEF-2627-AC06-ED4C-801D987EB65A}"/>
                </a:ext>
              </a:extLst>
            </p:cNvPr>
            <p:cNvGrpSpPr/>
            <p:nvPr/>
          </p:nvGrpSpPr>
          <p:grpSpPr>
            <a:xfrm>
              <a:off x="707145" y="3911302"/>
              <a:ext cx="4844411" cy="2713233"/>
              <a:chOff x="6640444" y="796869"/>
              <a:chExt cx="4466217" cy="3609271"/>
            </a:xfrm>
          </p:grpSpPr>
          <p:grpSp>
            <p:nvGrpSpPr>
              <p:cNvPr id="3151" name="그룹 3150">
                <a:extLst>
                  <a:ext uri="{FF2B5EF4-FFF2-40B4-BE49-F238E27FC236}">
                    <a16:creationId xmlns:a16="http://schemas.microsoft.com/office/drawing/2014/main" id="{69D163D3-240D-CEB4-C071-AE7CEA04B48D}"/>
                  </a:ext>
                </a:extLst>
              </p:cNvPr>
              <p:cNvGrpSpPr/>
              <p:nvPr/>
            </p:nvGrpSpPr>
            <p:grpSpPr>
              <a:xfrm>
                <a:off x="6640444" y="796869"/>
                <a:ext cx="4466217" cy="3609271"/>
                <a:chOff x="-2633334" y="86890"/>
                <a:chExt cx="4475151" cy="2447982"/>
              </a:xfrm>
            </p:grpSpPr>
            <p:sp>
              <p:nvSpPr>
                <p:cNvPr id="3179" name="사각형: 둥근 모서리 3178">
                  <a:extLst>
                    <a:ext uri="{FF2B5EF4-FFF2-40B4-BE49-F238E27FC236}">
                      <a16:creationId xmlns:a16="http://schemas.microsoft.com/office/drawing/2014/main" id="{3353A4F2-A80C-90E8-BEE1-C074FDC7207E}"/>
                    </a:ext>
                  </a:extLst>
                </p:cNvPr>
                <p:cNvSpPr/>
                <p:nvPr/>
              </p:nvSpPr>
              <p:spPr>
                <a:xfrm>
                  <a:off x="-2633334" y="86890"/>
                  <a:ext cx="4475151" cy="2447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80" name="TextBox 3179">
                  <a:extLst>
                    <a:ext uri="{FF2B5EF4-FFF2-40B4-BE49-F238E27FC236}">
                      <a16:creationId xmlns:a16="http://schemas.microsoft.com/office/drawing/2014/main" id="{BB352AD0-4E92-6A1F-4D88-A96A0730D4D6}"/>
                    </a:ext>
                  </a:extLst>
                </p:cNvPr>
                <p:cNvSpPr txBox="1"/>
                <p:nvPr/>
              </p:nvSpPr>
              <p:spPr>
                <a:xfrm>
                  <a:off x="-1532028" y="243846"/>
                  <a:ext cx="2042809" cy="3757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자격사항</a:t>
                  </a:r>
                </a:p>
              </p:txBody>
            </p:sp>
          </p:grpSp>
          <p:sp>
            <p:nvSpPr>
              <p:cNvPr id="3181" name="TextBox 3180">
                <a:extLst>
                  <a:ext uri="{FF2B5EF4-FFF2-40B4-BE49-F238E27FC236}">
                    <a16:creationId xmlns:a16="http://schemas.microsoft.com/office/drawing/2014/main" id="{DAF2E466-B136-3E92-0DD0-8CC633579655}"/>
                  </a:ext>
                </a:extLst>
              </p:cNvPr>
              <p:cNvSpPr txBox="1"/>
              <p:nvPr/>
            </p:nvSpPr>
            <p:spPr>
              <a:xfrm>
                <a:off x="6932408" y="1515517"/>
                <a:ext cx="1898089" cy="2654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정보처리기사</a:t>
                </a: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ADSP(</a:t>
                </a:r>
                <a:r>
                  <a:rPr lang="ko-KR" altLang="en-US" sz="1200" dirty="0" err="1"/>
                  <a:t>데이터분석준전문가</a:t>
                </a:r>
                <a:r>
                  <a:rPr lang="en-US" altLang="ko-KR" sz="12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창업보육전문매니저</a:t>
                </a: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컴퓨터활용능력 </a:t>
                </a:r>
                <a:r>
                  <a:rPr lang="en-US" altLang="ko-KR" sz="1200" dirty="0"/>
                  <a:t>1</a:t>
                </a:r>
                <a:r>
                  <a:rPr lang="ko-KR" altLang="en-US" sz="1200" dirty="0"/>
                  <a:t>급</a:t>
                </a: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한국사능력검정시험 </a:t>
                </a:r>
                <a:r>
                  <a:rPr lang="en-US" altLang="ko-KR" sz="1200" dirty="0"/>
                  <a:t>1</a:t>
                </a:r>
                <a:r>
                  <a:rPr lang="ko-KR" altLang="en-US" sz="1200" dirty="0"/>
                  <a:t>급</a:t>
                </a: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사회조사분석사 </a:t>
                </a:r>
                <a:r>
                  <a:rPr lang="en-US" altLang="ko-KR" sz="1200" dirty="0"/>
                  <a:t>2</a:t>
                </a:r>
                <a:r>
                  <a:rPr lang="ko-KR" altLang="en-US" sz="1200" dirty="0"/>
                  <a:t>급</a:t>
                </a: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TOEIC 850</a:t>
                </a:r>
                <a:endParaRPr lang="ko-KR" altLang="en-US" sz="1200" dirty="0"/>
              </a:p>
            </p:txBody>
          </p:sp>
        </p:grpSp>
        <p:sp>
          <p:nvSpPr>
            <p:cNvPr id="3186" name="TextBox 3185">
              <a:extLst>
                <a:ext uri="{FF2B5EF4-FFF2-40B4-BE49-F238E27FC236}">
                  <a16:creationId xmlns:a16="http://schemas.microsoft.com/office/drawing/2014/main" id="{F99346FF-867C-F355-DFCD-DD487D04C188}"/>
                </a:ext>
              </a:extLst>
            </p:cNvPr>
            <p:cNvSpPr txBox="1"/>
            <p:nvPr/>
          </p:nvSpPr>
          <p:spPr>
            <a:xfrm>
              <a:off x="3102294" y="4446952"/>
              <a:ext cx="2058817" cy="1995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dirty="0"/>
                <a:t>2023</a:t>
              </a:r>
              <a:r>
                <a:rPr lang="ko-KR" altLang="en-US" sz="1200" dirty="0"/>
                <a:t>년 </a:t>
              </a:r>
              <a:r>
                <a:rPr lang="en-US" altLang="ko-KR" sz="1200" dirty="0"/>
                <a:t>06</a:t>
              </a:r>
              <a:r>
                <a:rPr lang="ko-KR" altLang="en-US" sz="1200" dirty="0"/>
                <a:t>월 취득</a:t>
              </a:r>
              <a:endParaRPr lang="en-US" altLang="ko-KR" sz="1200" dirty="0"/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/>
                <a:t>2022</a:t>
              </a:r>
              <a:r>
                <a:rPr lang="ko-KR" altLang="en-US" sz="1200" dirty="0"/>
                <a:t>년 </a:t>
              </a:r>
              <a:r>
                <a:rPr lang="en-US" altLang="ko-KR" sz="1200" dirty="0"/>
                <a:t>06</a:t>
              </a:r>
              <a:r>
                <a:rPr lang="ko-KR" altLang="en-US" sz="1200" dirty="0"/>
                <a:t>월 취득</a:t>
              </a:r>
              <a:endParaRPr lang="en-US" altLang="ko-KR" sz="1200" dirty="0"/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/>
                <a:t>2021</a:t>
              </a:r>
              <a:r>
                <a:rPr lang="ko-KR" altLang="en-US" sz="1200" dirty="0"/>
                <a:t>년 </a:t>
              </a:r>
              <a:r>
                <a:rPr lang="en-US" altLang="ko-KR" sz="1200" dirty="0"/>
                <a:t>12</a:t>
              </a:r>
              <a:r>
                <a:rPr lang="ko-KR" altLang="en-US" sz="1200" dirty="0"/>
                <a:t>월 취득</a:t>
              </a:r>
              <a:endParaRPr lang="en-US" altLang="ko-KR" sz="1200" dirty="0"/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/>
                <a:t>2021</a:t>
              </a:r>
              <a:r>
                <a:rPr lang="ko-KR" altLang="en-US" sz="1200" dirty="0"/>
                <a:t>년 </a:t>
              </a:r>
              <a:r>
                <a:rPr lang="en-US" altLang="ko-KR" sz="1200" dirty="0"/>
                <a:t>04</a:t>
              </a:r>
              <a:r>
                <a:rPr lang="ko-KR" altLang="en-US" sz="1200" dirty="0"/>
                <a:t>월 취득</a:t>
              </a:r>
              <a:endParaRPr lang="en-US" altLang="ko-KR" sz="1200" dirty="0"/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/>
                <a:t>2020</a:t>
              </a:r>
              <a:r>
                <a:rPr lang="ko-KR" altLang="en-US" sz="1200" dirty="0"/>
                <a:t>년 </a:t>
              </a:r>
              <a:r>
                <a:rPr lang="en-US" altLang="ko-KR" sz="1200" dirty="0"/>
                <a:t>10</a:t>
              </a:r>
              <a:r>
                <a:rPr lang="ko-KR" altLang="en-US" sz="1200" dirty="0"/>
                <a:t>월 취득</a:t>
              </a:r>
              <a:endParaRPr lang="en-US" altLang="ko-KR" sz="1200" dirty="0"/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/>
                <a:t>2019</a:t>
              </a:r>
              <a:r>
                <a:rPr lang="ko-KR" altLang="en-US" sz="1200" dirty="0"/>
                <a:t>년 </a:t>
              </a:r>
              <a:r>
                <a:rPr lang="en-US" altLang="ko-KR" sz="1200" dirty="0"/>
                <a:t>11</a:t>
              </a:r>
              <a:r>
                <a:rPr lang="ko-KR" altLang="en-US" sz="1200" dirty="0"/>
                <a:t>월 취득</a:t>
              </a:r>
              <a:endParaRPr lang="en-US" altLang="ko-KR" sz="1200" dirty="0"/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/>
                <a:t>2022</a:t>
              </a:r>
              <a:r>
                <a:rPr lang="ko-KR" altLang="en-US" sz="1200" dirty="0"/>
                <a:t>년 </a:t>
              </a:r>
              <a:r>
                <a:rPr lang="en-US" altLang="ko-KR" sz="1200" dirty="0"/>
                <a:t>03</a:t>
              </a:r>
              <a:r>
                <a:rPr lang="ko-KR" altLang="en-US" sz="1200" dirty="0"/>
                <a:t>월 취득</a:t>
              </a:r>
            </a:p>
          </p:txBody>
        </p:sp>
      </p:grpSp>
      <p:grpSp>
        <p:nvGrpSpPr>
          <p:cNvPr id="3188" name="그룹 3187">
            <a:extLst>
              <a:ext uri="{FF2B5EF4-FFF2-40B4-BE49-F238E27FC236}">
                <a16:creationId xmlns:a16="http://schemas.microsoft.com/office/drawing/2014/main" id="{F8FC29A3-B943-C6EE-1DBF-658AA9E7F300}"/>
              </a:ext>
            </a:extLst>
          </p:cNvPr>
          <p:cNvGrpSpPr/>
          <p:nvPr/>
        </p:nvGrpSpPr>
        <p:grpSpPr>
          <a:xfrm>
            <a:off x="714342" y="715518"/>
            <a:ext cx="4844411" cy="5820245"/>
            <a:chOff x="-2633334" y="86890"/>
            <a:chExt cx="4854102" cy="2778203"/>
          </a:xfrm>
        </p:grpSpPr>
        <p:sp>
          <p:nvSpPr>
            <p:cNvPr id="3216" name="사각형: 둥근 모서리 3215">
              <a:extLst>
                <a:ext uri="{FF2B5EF4-FFF2-40B4-BE49-F238E27FC236}">
                  <a16:creationId xmlns:a16="http://schemas.microsoft.com/office/drawing/2014/main" id="{909AB690-B758-91A0-B947-19799EDF2D35}"/>
                </a:ext>
              </a:extLst>
            </p:cNvPr>
            <p:cNvSpPr/>
            <p:nvPr/>
          </p:nvSpPr>
          <p:spPr>
            <a:xfrm>
              <a:off x="-2633334" y="86890"/>
              <a:ext cx="4854102" cy="2778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17" name="TextBox 3216">
              <a:extLst>
                <a:ext uri="{FF2B5EF4-FFF2-40B4-BE49-F238E27FC236}">
                  <a16:creationId xmlns:a16="http://schemas.microsoft.com/office/drawing/2014/main" id="{FF4FCCC3-F38E-7104-08DC-5E0C8F12AFBB}"/>
                </a:ext>
              </a:extLst>
            </p:cNvPr>
            <p:cNvSpPr txBox="1"/>
            <p:nvPr/>
          </p:nvSpPr>
          <p:spPr>
            <a:xfrm>
              <a:off x="-1305969" y="172903"/>
              <a:ext cx="2042809" cy="19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인턴 업무 경험</a:t>
              </a:r>
            </a:p>
          </p:txBody>
        </p:sp>
      </p:grpSp>
      <p:sp>
        <p:nvSpPr>
          <p:cNvPr id="3223" name="TextBox 3222">
            <a:extLst>
              <a:ext uri="{FF2B5EF4-FFF2-40B4-BE49-F238E27FC236}">
                <a16:creationId xmlns:a16="http://schemas.microsoft.com/office/drawing/2014/main" id="{9A8EA834-EECC-7EC4-463C-0BEF16778D57}"/>
              </a:ext>
            </a:extLst>
          </p:cNvPr>
          <p:cNvSpPr txBox="1"/>
          <p:nvPr/>
        </p:nvSpPr>
        <p:spPr>
          <a:xfrm>
            <a:off x="1559152" y="1458019"/>
            <a:ext cx="1977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2022.04 ~ 2022.12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24" name="TextBox 3223">
            <a:extLst>
              <a:ext uri="{FF2B5EF4-FFF2-40B4-BE49-F238E27FC236}">
                <a16:creationId xmlns:a16="http://schemas.microsoft.com/office/drawing/2014/main" id="{015383B6-0C27-3AAC-C697-6B3254EFE258}"/>
              </a:ext>
            </a:extLst>
          </p:cNvPr>
          <p:cNvSpPr txBox="1"/>
          <p:nvPr/>
        </p:nvSpPr>
        <p:spPr>
          <a:xfrm>
            <a:off x="1549424" y="1785285"/>
            <a:ext cx="3973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데이터누리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인턴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데이터엔지니어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）</a:t>
            </a:r>
          </a:p>
        </p:txBody>
      </p:sp>
      <p:pic>
        <p:nvPicPr>
          <p:cNvPr id="3225" name="Picture 4" descr="(주)데이터누리의 기업로고">
            <a:extLst>
              <a:ext uri="{FF2B5EF4-FFF2-40B4-BE49-F238E27FC236}">
                <a16:creationId xmlns:a16="http://schemas.microsoft.com/office/drawing/2014/main" id="{A3E265ED-86DC-6E88-489D-8D9251037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4" r="63666" b="2977"/>
          <a:stretch/>
        </p:blipFill>
        <p:spPr bwMode="auto">
          <a:xfrm>
            <a:off x="922728" y="1476015"/>
            <a:ext cx="671280" cy="64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26" name="TextBox 3225">
            <a:extLst>
              <a:ext uri="{FF2B5EF4-FFF2-40B4-BE49-F238E27FC236}">
                <a16:creationId xmlns:a16="http://schemas.microsoft.com/office/drawing/2014/main" id="{2B6E73D5-8575-79B4-F58B-9B6673B552B5}"/>
              </a:ext>
            </a:extLst>
          </p:cNvPr>
          <p:cNvSpPr txBox="1"/>
          <p:nvPr/>
        </p:nvSpPr>
        <p:spPr>
          <a:xfrm>
            <a:off x="1031707" y="2194522"/>
            <a:ext cx="4234807" cy="2316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빅데이터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자동화 및 처리 내역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레포트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추출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 기반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개발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치아 이미지 데이터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AI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맞춤 정제 및 가공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라벨링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크라우드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워커 전용 작업 보조프로그램 개발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워커 작업속도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57%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고객사 요청 데이터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프로그램 개발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공공데이터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적재 업무</a:t>
            </a:r>
          </a:p>
        </p:txBody>
      </p:sp>
      <p:sp>
        <p:nvSpPr>
          <p:cNvPr id="3227" name="TextBox 3226">
            <a:extLst>
              <a:ext uri="{FF2B5EF4-FFF2-40B4-BE49-F238E27FC236}">
                <a16:creationId xmlns:a16="http://schemas.microsoft.com/office/drawing/2014/main" id="{7614F998-043B-C41E-0D43-3F90E124D0C5}"/>
              </a:ext>
            </a:extLst>
          </p:cNvPr>
          <p:cNvSpPr txBox="1"/>
          <p:nvPr/>
        </p:nvSpPr>
        <p:spPr>
          <a:xfrm>
            <a:off x="1514956" y="4732945"/>
            <a:ext cx="2186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2021.07 ~ 2021.12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28" name="TextBox 3227">
            <a:extLst>
              <a:ext uri="{FF2B5EF4-FFF2-40B4-BE49-F238E27FC236}">
                <a16:creationId xmlns:a16="http://schemas.microsoft.com/office/drawing/2014/main" id="{6AC3E05C-D193-71DE-7CC2-9CDDB35A9C0E}"/>
              </a:ext>
            </a:extLst>
          </p:cNvPr>
          <p:cNvSpPr txBox="1"/>
          <p:nvPr/>
        </p:nvSpPr>
        <p:spPr>
          <a:xfrm>
            <a:off x="1505228" y="5060211"/>
            <a:ext cx="3973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서울경제진흥원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비개발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IPP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인턴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창업육성팀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229" name="Picture 6" descr="SBA, 공공 최고 액셀레이터로 서울 투자생태계 활성화…출자펀드 ...">
            <a:extLst>
              <a:ext uri="{FF2B5EF4-FFF2-40B4-BE49-F238E27FC236}">
                <a16:creationId xmlns:a16="http://schemas.microsoft.com/office/drawing/2014/main" id="{7646D47E-9F17-7812-DAED-7C7CDD971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9" t="36013" r="66526" b="22182"/>
          <a:stretch/>
        </p:blipFill>
        <p:spPr bwMode="auto">
          <a:xfrm>
            <a:off x="922728" y="4776364"/>
            <a:ext cx="636424" cy="56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30" name="TextBox 3229">
            <a:extLst>
              <a:ext uri="{FF2B5EF4-FFF2-40B4-BE49-F238E27FC236}">
                <a16:creationId xmlns:a16="http://schemas.microsoft.com/office/drawing/2014/main" id="{83899EA2-19FF-29A0-9DEE-1CE302456BB3}"/>
              </a:ext>
            </a:extLst>
          </p:cNvPr>
          <p:cNvSpPr txBox="1"/>
          <p:nvPr/>
        </p:nvSpPr>
        <p:spPr>
          <a:xfrm>
            <a:off x="1010023" y="5360869"/>
            <a:ext cx="4234807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입주기업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 및 입주기업 관리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입주기업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액셀러레이팅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기획 및 운영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창업본부 사회공헌활동 기획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E6C4E-9673-34EE-3C67-DD1CDA6DD87B}"/>
              </a:ext>
            </a:extLst>
          </p:cNvPr>
          <p:cNvSpPr txBox="1"/>
          <p:nvPr/>
        </p:nvSpPr>
        <p:spPr>
          <a:xfrm>
            <a:off x="9942632" y="145920"/>
            <a:ext cx="1533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4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미니 프로젝트</a:t>
            </a:r>
          </a:p>
        </p:txBody>
      </p:sp>
    </p:spTree>
    <p:extLst>
      <p:ext uri="{BB962C8B-B14F-4D97-AF65-F5344CB8AC3E}">
        <p14:creationId xmlns:p14="http://schemas.microsoft.com/office/powerpoint/2010/main" val="3087030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952E1-FDFC-82DF-B781-322E38D3D944}"/>
              </a:ext>
            </a:extLst>
          </p:cNvPr>
          <p:cNvSpPr txBox="1"/>
          <p:nvPr/>
        </p:nvSpPr>
        <p:spPr>
          <a:xfrm>
            <a:off x="5244830" y="145920"/>
            <a:ext cx="1702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프로젝트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CB88D4-63FD-3F97-21DD-722FB74D189E}"/>
              </a:ext>
            </a:extLst>
          </p:cNvPr>
          <p:cNvSpPr txBox="1"/>
          <p:nvPr/>
        </p:nvSpPr>
        <p:spPr>
          <a:xfrm>
            <a:off x="883595" y="155329"/>
            <a:ext cx="1159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자기소개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DA8B43-42EB-25E3-B957-E9AAF68E6142}"/>
              </a:ext>
            </a:extLst>
          </p:cNvPr>
          <p:cNvSpPr/>
          <p:nvPr/>
        </p:nvSpPr>
        <p:spPr>
          <a:xfrm>
            <a:off x="398835" y="856030"/>
            <a:ext cx="11330360" cy="53988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6B2BF6A-EE7B-5F6F-C4D7-D8D6D791704A}"/>
              </a:ext>
            </a:extLst>
          </p:cNvPr>
          <p:cNvCxnSpPr>
            <a:cxnSpLocks/>
          </p:cNvCxnSpPr>
          <p:nvPr/>
        </p:nvCxnSpPr>
        <p:spPr>
          <a:xfrm>
            <a:off x="1137477" y="1639987"/>
            <a:ext cx="10263424" cy="8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61AE616D-CBFD-2214-3606-9DE005533FD8}"/>
              </a:ext>
            </a:extLst>
          </p:cNvPr>
          <p:cNvSpPr/>
          <p:nvPr/>
        </p:nvSpPr>
        <p:spPr>
          <a:xfrm>
            <a:off x="1558114" y="1532767"/>
            <a:ext cx="160505" cy="16404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9196E85-E255-2C08-9A74-1D5512DE757C}"/>
              </a:ext>
            </a:extLst>
          </p:cNvPr>
          <p:cNvSpPr/>
          <p:nvPr/>
        </p:nvSpPr>
        <p:spPr>
          <a:xfrm>
            <a:off x="4537751" y="1532767"/>
            <a:ext cx="160505" cy="16404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0F2093F-3270-A586-0552-EB43416C152C}"/>
              </a:ext>
            </a:extLst>
          </p:cNvPr>
          <p:cNvSpPr/>
          <p:nvPr/>
        </p:nvSpPr>
        <p:spPr>
          <a:xfrm>
            <a:off x="7517388" y="1532767"/>
            <a:ext cx="160505" cy="16404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9D693E3-0E97-18E6-4AFA-88DEA1D0B046}"/>
              </a:ext>
            </a:extLst>
          </p:cNvPr>
          <p:cNvSpPr/>
          <p:nvPr/>
        </p:nvSpPr>
        <p:spPr>
          <a:xfrm>
            <a:off x="10497024" y="1541167"/>
            <a:ext cx="160505" cy="16404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9E168CE-34AA-4929-7C2F-193385AC2025}"/>
              </a:ext>
            </a:extLst>
          </p:cNvPr>
          <p:cNvGrpSpPr/>
          <p:nvPr/>
        </p:nvGrpSpPr>
        <p:grpSpPr>
          <a:xfrm>
            <a:off x="451931" y="1724020"/>
            <a:ext cx="2400166" cy="3735080"/>
            <a:chOff x="603452" y="1850479"/>
            <a:chExt cx="2400166" cy="373508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79EB94A-ECE8-00CB-24C2-C92E6D2AB4C4}"/>
                </a:ext>
              </a:extLst>
            </p:cNvPr>
            <p:cNvSpPr txBox="1"/>
            <p:nvPr/>
          </p:nvSpPr>
          <p:spPr>
            <a:xfrm>
              <a:off x="1232980" y="1850479"/>
              <a:ext cx="1101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 프로젝트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DF04C7-84EF-872D-D8BD-DC0F82F201CB}"/>
                </a:ext>
              </a:extLst>
            </p:cNvPr>
            <p:cNvSpPr txBox="1"/>
            <p:nvPr/>
          </p:nvSpPr>
          <p:spPr>
            <a:xfrm>
              <a:off x="834146" y="2123008"/>
              <a:ext cx="1899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2023.06. ~ 2023.07.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FD342FA-0EF0-13B9-DA9E-C876E1F6D233}"/>
                </a:ext>
              </a:extLst>
            </p:cNvPr>
            <p:cNvGrpSpPr/>
            <p:nvPr/>
          </p:nvGrpSpPr>
          <p:grpSpPr>
            <a:xfrm>
              <a:off x="834146" y="2370872"/>
              <a:ext cx="1944589" cy="1944589"/>
              <a:chOff x="740243" y="2815264"/>
              <a:chExt cx="1944589" cy="1944589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73D23417-AB8F-6673-A8A1-204472D28819}"/>
                  </a:ext>
                </a:extLst>
              </p:cNvPr>
              <p:cNvSpPr/>
              <p:nvPr/>
            </p:nvSpPr>
            <p:spPr>
              <a:xfrm>
                <a:off x="1033562" y="3088531"/>
                <a:ext cx="1352145" cy="1128723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35" name="그림 34" descr="폰트, 그래픽, 로고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234F3A9D-1AB0-66D5-79EB-E31977029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243" y="2815264"/>
                <a:ext cx="1944589" cy="1944589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8B400F2-B063-107B-6781-D5C444C8A129}"/>
                </a:ext>
              </a:extLst>
            </p:cNvPr>
            <p:cNvSpPr txBox="1"/>
            <p:nvPr/>
          </p:nvSpPr>
          <p:spPr>
            <a:xfrm>
              <a:off x="1024244" y="3882094"/>
              <a:ext cx="1558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Stand Up Seoul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C5DD24-13F5-1BA1-C045-BE7CFB965EC3}"/>
                </a:ext>
              </a:extLst>
            </p:cNvPr>
            <p:cNvSpPr txBox="1"/>
            <p:nvPr/>
          </p:nvSpPr>
          <p:spPr>
            <a:xfrm>
              <a:off x="603453" y="4420477"/>
              <a:ext cx="24001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데이터엔지니어링 </a:t>
              </a:r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 </a:t>
              </a:r>
              <a:r>
                <a:rPr lang="ko-KR" altLang="en-US" sz="14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백엔드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C073F96-766F-7ADB-7D39-6C76D3BB0A09}"/>
                </a:ext>
              </a:extLst>
            </p:cNvPr>
            <p:cNvSpPr txBox="1"/>
            <p:nvPr/>
          </p:nvSpPr>
          <p:spPr>
            <a:xfrm>
              <a:off x="603452" y="4846895"/>
              <a:ext cx="240016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i="0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서울시 혼잡도 데이터를</a:t>
              </a:r>
              <a:endParaRPr lang="en-US" altLang="ko-KR" sz="140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400" i="0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활용한 안전</a:t>
              </a:r>
              <a:r>
                <a:rPr lang="en-US" altLang="ko-KR" sz="1400" i="0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·</a:t>
              </a:r>
              <a:r>
                <a:rPr lang="ko-KR" altLang="en-US" sz="1400" i="0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문화생활</a:t>
              </a:r>
              <a:endParaRPr lang="en-US" altLang="ko-KR" sz="140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400" i="0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통합 웹서비스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4A5CA1A-DB1B-AFA3-C99D-E2353872A84F}"/>
              </a:ext>
            </a:extLst>
          </p:cNvPr>
          <p:cNvGrpSpPr/>
          <p:nvPr/>
        </p:nvGrpSpPr>
        <p:grpSpPr>
          <a:xfrm>
            <a:off x="3417920" y="1724020"/>
            <a:ext cx="2400166" cy="3519636"/>
            <a:chOff x="603452" y="1850479"/>
            <a:chExt cx="2400166" cy="351963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AFB4075-20F9-0A36-E460-63FB74843298}"/>
                </a:ext>
              </a:extLst>
            </p:cNvPr>
            <p:cNvSpPr txBox="1"/>
            <p:nvPr/>
          </p:nvSpPr>
          <p:spPr>
            <a:xfrm>
              <a:off x="1046973" y="1850479"/>
              <a:ext cx="15004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미니 팀 프로젝트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F953ECE-D425-5AB7-F514-06F35BAE3BD1}"/>
                </a:ext>
              </a:extLst>
            </p:cNvPr>
            <p:cNvSpPr txBox="1"/>
            <p:nvPr/>
          </p:nvSpPr>
          <p:spPr>
            <a:xfrm>
              <a:off x="834146" y="2123008"/>
              <a:ext cx="1899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2023.05. ~ 2023.05.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28" name="사각형: 둥근 모서리 1027">
              <a:extLst>
                <a:ext uri="{FF2B5EF4-FFF2-40B4-BE49-F238E27FC236}">
                  <a16:creationId xmlns:a16="http://schemas.microsoft.com/office/drawing/2014/main" id="{5C90D34B-1619-838D-BC1C-645CD91DDBCC}"/>
                </a:ext>
              </a:extLst>
            </p:cNvPr>
            <p:cNvSpPr/>
            <p:nvPr/>
          </p:nvSpPr>
          <p:spPr>
            <a:xfrm>
              <a:off x="1127465" y="2644139"/>
              <a:ext cx="1352145" cy="112872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89554BB9-B4CD-00DD-55C9-6131AF2451B8}"/>
                </a:ext>
              </a:extLst>
            </p:cNvPr>
            <p:cNvSpPr txBox="1"/>
            <p:nvPr/>
          </p:nvSpPr>
          <p:spPr>
            <a:xfrm>
              <a:off x="1024244" y="3882094"/>
              <a:ext cx="1558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Rotten Mellon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64FEA55E-2725-B78A-755D-C3DD077FF361}"/>
                </a:ext>
              </a:extLst>
            </p:cNvPr>
            <p:cNvSpPr txBox="1"/>
            <p:nvPr/>
          </p:nvSpPr>
          <p:spPr>
            <a:xfrm>
              <a:off x="603453" y="4420477"/>
              <a:ext cx="24001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데이터엔지니어링 </a:t>
              </a:r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 </a:t>
              </a:r>
              <a:r>
                <a:rPr lang="ko-KR" altLang="en-US" sz="14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백엔드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C715633D-C631-7448-B133-FDF5F46517F0}"/>
                </a:ext>
              </a:extLst>
            </p:cNvPr>
            <p:cNvSpPr txBox="1"/>
            <p:nvPr/>
          </p:nvSpPr>
          <p:spPr>
            <a:xfrm>
              <a:off x="603452" y="4846895"/>
              <a:ext cx="24001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SPOTIFY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데이터를 활용한</a:t>
              </a:r>
              <a:endPara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400" i="0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음악 평론 웹서비스</a:t>
              </a:r>
            </a:p>
          </p:txBody>
        </p:sp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id="{B07B2072-9C2D-DDF9-BBD3-2D1B8EE81F89}"/>
              </a:ext>
            </a:extLst>
          </p:cNvPr>
          <p:cNvSpPr txBox="1"/>
          <p:nvPr/>
        </p:nvSpPr>
        <p:spPr>
          <a:xfrm>
            <a:off x="6830069" y="1697816"/>
            <a:ext cx="146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미니 팀 프로젝트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E6BBE046-9F0B-6D0A-0CD8-CE625FCBF60B}"/>
              </a:ext>
            </a:extLst>
          </p:cNvPr>
          <p:cNvSpPr txBox="1"/>
          <p:nvPr/>
        </p:nvSpPr>
        <p:spPr>
          <a:xfrm>
            <a:off x="6628251" y="1960937"/>
            <a:ext cx="1899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2023.03. ~ 2023.03.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9" name="사각형: 둥근 모서리 1038">
            <a:extLst>
              <a:ext uri="{FF2B5EF4-FFF2-40B4-BE49-F238E27FC236}">
                <a16:creationId xmlns:a16="http://schemas.microsoft.com/office/drawing/2014/main" id="{AF5AEAB0-1AC7-F3AE-2CD6-49D3D1853DF0}"/>
              </a:ext>
            </a:extLst>
          </p:cNvPr>
          <p:cNvSpPr/>
          <p:nvPr/>
        </p:nvSpPr>
        <p:spPr>
          <a:xfrm>
            <a:off x="6921570" y="2482068"/>
            <a:ext cx="1352145" cy="112872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FA113041-FB87-3921-1226-8E3A77C3205E}"/>
              </a:ext>
            </a:extLst>
          </p:cNvPr>
          <p:cNvSpPr txBox="1"/>
          <p:nvPr/>
        </p:nvSpPr>
        <p:spPr>
          <a:xfrm>
            <a:off x="6818349" y="3720023"/>
            <a:ext cx="1558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음악 쉼표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77797DC8-A3D2-6709-6857-402FB12F3FAF}"/>
              </a:ext>
            </a:extLst>
          </p:cNvPr>
          <p:cNvSpPr txBox="1"/>
          <p:nvPr/>
        </p:nvSpPr>
        <p:spPr>
          <a:xfrm>
            <a:off x="6397558" y="4258406"/>
            <a:ext cx="2400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딥러닝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개발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95F5187A-9BF0-6AB1-36DF-9D40CB0AADFD}"/>
              </a:ext>
            </a:extLst>
          </p:cNvPr>
          <p:cNvSpPr txBox="1"/>
          <p:nvPr/>
        </p:nvSpPr>
        <p:spPr>
          <a:xfrm>
            <a:off x="6397557" y="4684824"/>
            <a:ext cx="2400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사용자 대화 기반 감성 분석 및 음악 추천 웹서비스</a:t>
            </a:r>
          </a:p>
        </p:txBody>
      </p: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938C701B-E1CE-B151-518A-43D67A25C495}"/>
              </a:ext>
            </a:extLst>
          </p:cNvPr>
          <p:cNvGrpSpPr/>
          <p:nvPr/>
        </p:nvGrpSpPr>
        <p:grpSpPr>
          <a:xfrm>
            <a:off x="9329028" y="1962502"/>
            <a:ext cx="2400166" cy="3247107"/>
            <a:chOff x="603452" y="2123008"/>
            <a:chExt cx="2400166" cy="3247107"/>
          </a:xfrm>
        </p:grpSpPr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D21FB751-55D3-D34C-F13F-91DF49102406}"/>
                </a:ext>
              </a:extLst>
            </p:cNvPr>
            <p:cNvSpPr txBox="1"/>
            <p:nvPr/>
          </p:nvSpPr>
          <p:spPr>
            <a:xfrm>
              <a:off x="834146" y="2123008"/>
              <a:ext cx="1899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2023.02. ~ 2023.02.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9" name="사각형: 둥근 모서리 1048">
              <a:extLst>
                <a:ext uri="{FF2B5EF4-FFF2-40B4-BE49-F238E27FC236}">
                  <a16:creationId xmlns:a16="http://schemas.microsoft.com/office/drawing/2014/main" id="{EC1D02FF-7B18-C5F6-1BDB-625C6B7B7AEC}"/>
                </a:ext>
              </a:extLst>
            </p:cNvPr>
            <p:cNvSpPr/>
            <p:nvPr/>
          </p:nvSpPr>
          <p:spPr>
            <a:xfrm>
              <a:off x="1127465" y="2644139"/>
              <a:ext cx="1352145" cy="1128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288EE3DF-4887-1D41-94D6-7AB748F74F6D}"/>
                </a:ext>
              </a:extLst>
            </p:cNvPr>
            <p:cNvSpPr txBox="1"/>
            <p:nvPr/>
          </p:nvSpPr>
          <p:spPr>
            <a:xfrm>
              <a:off x="1024244" y="3882094"/>
              <a:ext cx="1558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Heart Bit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F1CD1B2F-B99A-44D0-0554-0A9538B4FCD4}"/>
                </a:ext>
              </a:extLst>
            </p:cNvPr>
            <p:cNvSpPr txBox="1"/>
            <p:nvPr/>
          </p:nvSpPr>
          <p:spPr>
            <a:xfrm>
              <a:off x="603453" y="4420477"/>
              <a:ext cx="24001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머신러닝</a:t>
              </a:r>
              <a:r>
                <a: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 </a:t>
              </a:r>
              <a:r>
                <a: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웹 개발</a:t>
              </a: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BB6506D6-880B-5B17-D670-3721B4E9D0AC}"/>
                </a:ext>
              </a:extLst>
            </p:cNvPr>
            <p:cNvSpPr txBox="1"/>
            <p:nvPr/>
          </p:nvSpPr>
          <p:spPr>
            <a:xfrm>
              <a:off x="603452" y="4846895"/>
              <a:ext cx="24001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i="0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심장질환 </a:t>
              </a:r>
              <a:r>
                <a:rPr lang="en-US" altLang="ko-KR" sz="1400" i="0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AI </a:t>
              </a:r>
              <a:r>
                <a:rPr lang="ko-KR" altLang="en-US" sz="1400" i="0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예측 </a:t>
              </a:r>
              <a:r>
                <a:rPr lang="ko-KR" altLang="en-US" sz="1400" i="0" dirty="0" err="1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머신러닝</a:t>
              </a:r>
              <a:r>
                <a:rPr lang="ko-KR" altLang="en-US" sz="1400" i="0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 프로젝트</a:t>
              </a:r>
            </a:p>
          </p:txBody>
        </p:sp>
      </p:grpSp>
      <p:pic>
        <p:nvPicPr>
          <p:cNvPr id="1055" name="그림 1054">
            <a:extLst>
              <a:ext uri="{FF2B5EF4-FFF2-40B4-BE49-F238E27FC236}">
                <a16:creationId xmlns:a16="http://schemas.microsoft.com/office/drawing/2014/main" id="{FBE9D7A6-9E02-3A2F-887D-CB9985233CF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3353" y="2571014"/>
            <a:ext cx="1045390" cy="8778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57" name="그림 1056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43A69D08-A3F5-5A72-4D18-9118F430F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448" y="2776128"/>
            <a:ext cx="1173843" cy="598970"/>
          </a:xfrm>
          <a:prstGeom prst="rect">
            <a:avLst/>
          </a:prstGeom>
        </p:spPr>
      </p:pic>
      <p:pic>
        <p:nvPicPr>
          <p:cNvPr id="2050" name="Picture 2" descr="마음, 심장 곡선, 약, 삶, 저장, 구조하다, 응급 의사, 비상">
            <a:extLst>
              <a:ext uri="{FF2B5EF4-FFF2-40B4-BE49-F238E27FC236}">
                <a16:creationId xmlns:a16="http://schemas.microsoft.com/office/drawing/2014/main" id="{D0A03D9C-B1DE-45EE-C6CA-70F99165A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597" y="2555061"/>
            <a:ext cx="1207698" cy="100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7DCBC6-6A4D-E6C0-9524-1AB9F76B27F3}"/>
              </a:ext>
            </a:extLst>
          </p:cNvPr>
          <p:cNvSpPr txBox="1"/>
          <p:nvPr/>
        </p:nvSpPr>
        <p:spPr>
          <a:xfrm>
            <a:off x="9856242" y="1697815"/>
            <a:ext cx="146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미니 팀 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C6CF2B-D115-DD2D-34FC-02B10C1860F3}"/>
              </a:ext>
            </a:extLst>
          </p:cNvPr>
          <p:cNvSpPr txBox="1"/>
          <p:nvPr/>
        </p:nvSpPr>
        <p:spPr>
          <a:xfrm>
            <a:off x="9942632" y="145920"/>
            <a:ext cx="1533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4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미니 프로젝트</a:t>
            </a:r>
          </a:p>
        </p:txBody>
      </p:sp>
    </p:spTree>
    <p:extLst>
      <p:ext uri="{BB962C8B-B14F-4D97-AF65-F5344CB8AC3E}">
        <p14:creationId xmlns:p14="http://schemas.microsoft.com/office/powerpoint/2010/main" val="178538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952E1-FDFC-82DF-B781-322E38D3D944}"/>
              </a:ext>
            </a:extLst>
          </p:cNvPr>
          <p:cNvSpPr txBox="1"/>
          <p:nvPr/>
        </p:nvSpPr>
        <p:spPr>
          <a:xfrm>
            <a:off x="5244830" y="145920"/>
            <a:ext cx="1702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프로젝트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CB88D4-63FD-3F97-21DD-722FB74D189E}"/>
              </a:ext>
            </a:extLst>
          </p:cNvPr>
          <p:cNvSpPr txBox="1"/>
          <p:nvPr/>
        </p:nvSpPr>
        <p:spPr>
          <a:xfrm>
            <a:off x="883595" y="155329"/>
            <a:ext cx="1159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자기소개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DA8B43-42EB-25E3-B957-E9AAF68E6142}"/>
              </a:ext>
            </a:extLst>
          </p:cNvPr>
          <p:cNvSpPr/>
          <p:nvPr/>
        </p:nvSpPr>
        <p:spPr>
          <a:xfrm>
            <a:off x="204281" y="632298"/>
            <a:ext cx="11682919" cy="60797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DAB0043-E145-2C81-DA3C-0E7A91490B45}"/>
              </a:ext>
            </a:extLst>
          </p:cNvPr>
          <p:cNvGrpSpPr/>
          <p:nvPr/>
        </p:nvGrpSpPr>
        <p:grpSpPr>
          <a:xfrm>
            <a:off x="753552" y="774810"/>
            <a:ext cx="1159213" cy="1196502"/>
            <a:chOff x="679721" y="2224398"/>
            <a:chExt cx="1944589" cy="194458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760D635-0637-8469-8FAE-30710BE7100F}"/>
                </a:ext>
              </a:extLst>
            </p:cNvPr>
            <p:cNvSpPr/>
            <p:nvPr/>
          </p:nvSpPr>
          <p:spPr>
            <a:xfrm>
              <a:off x="975944" y="2517680"/>
              <a:ext cx="1352145" cy="1128723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 descr="폰트, 그래픽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85275973-2388-62CF-22A5-3AF832B6E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721" y="2224398"/>
              <a:ext cx="1944589" cy="194458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8B224A-2B52-AB8A-39D3-05A894080BB5}"/>
              </a:ext>
            </a:extLst>
          </p:cNvPr>
          <p:cNvSpPr txBox="1"/>
          <p:nvPr/>
        </p:nvSpPr>
        <p:spPr>
          <a:xfrm>
            <a:off x="1747395" y="1136647"/>
            <a:ext cx="5749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서울시 혼잡도 데이터를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활용한 안전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문화생활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통합 웹서비스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90BBFB-B0B7-7972-A263-3A3BE07695F6}"/>
              </a:ext>
            </a:extLst>
          </p:cNvPr>
          <p:cNvSpPr txBox="1"/>
          <p:nvPr/>
        </p:nvSpPr>
        <p:spPr>
          <a:xfrm>
            <a:off x="883595" y="1826815"/>
            <a:ext cx="1112671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개발 기간</a:t>
            </a:r>
            <a:endParaRPr lang="en-US" altLang="ko-KR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플랫폼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개발 인원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담당 역할</a:t>
            </a:r>
            <a:endParaRPr lang="ko-KR" altLang="en-US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57A1D1-2B9C-A014-613E-819DFB6C5F48}"/>
              </a:ext>
            </a:extLst>
          </p:cNvPr>
          <p:cNvSpPr txBox="1"/>
          <p:nvPr/>
        </p:nvSpPr>
        <p:spPr>
          <a:xfrm>
            <a:off x="2002410" y="1826815"/>
            <a:ext cx="6102184" cy="226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2023.06.~2023.07,(1</a:t>
            </a: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개월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 </a:t>
            </a:r>
            <a:r>
              <a:rPr lang="en-US" altLang="ko-KR" sz="1600" b="1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r>
              <a:rPr lang="en-US" altLang="ko-KR" sz="1600" b="1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서비스 기획 및 방향성 설정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시스템 아키텍처 설계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DB</a:t>
            </a: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설계 및 구축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6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 파이프라인 설계 및 구현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전용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Superset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구축 및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&amp; DW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6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51B058-7A67-C6A8-19E4-00CDED2473B3}"/>
              </a:ext>
            </a:extLst>
          </p:cNvPr>
          <p:cNvSpPr txBox="1"/>
          <p:nvPr/>
        </p:nvSpPr>
        <p:spPr>
          <a:xfrm>
            <a:off x="883596" y="4075571"/>
            <a:ext cx="1029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개발환경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D2ADEB-6A42-123C-6F4A-2DC2A936771B}"/>
              </a:ext>
            </a:extLst>
          </p:cNvPr>
          <p:cNvSpPr txBox="1"/>
          <p:nvPr/>
        </p:nvSpPr>
        <p:spPr>
          <a:xfrm>
            <a:off x="880011" y="4474904"/>
            <a:ext cx="1600542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언어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OS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클라우드</a:t>
            </a:r>
            <a:endParaRPr lang="en-US" altLang="ko-KR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8EABD9-3A3E-ADCF-CB28-FCD21C2C3F3B}"/>
              </a:ext>
            </a:extLst>
          </p:cNvPr>
          <p:cNvSpPr txBox="1"/>
          <p:nvPr/>
        </p:nvSpPr>
        <p:spPr>
          <a:xfrm>
            <a:off x="2480553" y="4478392"/>
            <a:ext cx="6108970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Python, Java, HTML/CSS, JavaScript</a:t>
            </a:r>
          </a:p>
          <a:p>
            <a:pPr>
              <a:lnSpc>
                <a:spcPct val="150000"/>
              </a:lnSpc>
            </a:pP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Ubuntu 22.04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Spring,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FastAPI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React, Airflow, Superset,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MySQL, Aws Redshift</a:t>
            </a:r>
          </a:p>
          <a:p>
            <a:pPr>
              <a:lnSpc>
                <a:spcPct val="150000"/>
              </a:lnSpc>
            </a:pP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AWS(EC2, S3, RDS, Redshift, ECR, Lambda)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A3A9B3-776A-E4BD-1BAB-F737F1205EC4}"/>
              </a:ext>
            </a:extLst>
          </p:cNvPr>
          <p:cNvGrpSpPr/>
          <p:nvPr/>
        </p:nvGrpSpPr>
        <p:grpSpPr>
          <a:xfrm>
            <a:off x="8394973" y="1659495"/>
            <a:ext cx="3043475" cy="2320030"/>
            <a:chOff x="7956074" y="1053327"/>
            <a:chExt cx="3043475" cy="232003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2BCDDCC-7400-11E1-E67B-0C9402CF2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1191" y="1126284"/>
              <a:ext cx="2873242" cy="1652114"/>
            </a:xfrm>
            <a:prstGeom prst="rect">
              <a:avLst/>
            </a:prstGeom>
          </p:spPr>
        </p:pic>
        <p:pic>
          <p:nvPicPr>
            <p:cNvPr id="9" name="그림 8" descr="전자제품, 텍스트, 디스플레이, 출력 장치이(가) 표시된 사진&#10;&#10;자동 생성된 설명">
              <a:extLst>
                <a:ext uri="{FF2B5EF4-FFF2-40B4-BE49-F238E27FC236}">
                  <a16:creationId xmlns:a16="http://schemas.microsoft.com/office/drawing/2014/main" id="{9C90B0BA-60C3-C47F-CBB3-E305CBAA0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074" y="1053327"/>
              <a:ext cx="3043475" cy="232003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8BCEE63-6106-99C4-A936-B59934F67779}"/>
              </a:ext>
            </a:extLst>
          </p:cNvPr>
          <p:cNvGrpSpPr/>
          <p:nvPr/>
        </p:nvGrpSpPr>
        <p:grpSpPr>
          <a:xfrm>
            <a:off x="8394973" y="4127349"/>
            <a:ext cx="3043475" cy="2320030"/>
            <a:chOff x="8002925" y="3604501"/>
            <a:chExt cx="3043475" cy="232003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8A53FBD-3345-C85D-6981-DC3BABFE6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0630" y="3698095"/>
              <a:ext cx="2868155" cy="1593751"/>
            </a:xfrm>
            <a:prstGeom prst="rect">
              <a:avLst/>
            </a:prstGeom>
          </p:spPr>
        </p:pic>
        <p:pic>
          <p:nvPicPr>
            <p:cNvPr id="20" name="그림 19" descr="전자제품, 텍스트, 디스플레이, 출력 장치이(가) 표시된 사진&#10;&#10;자동 생성된 설명">
              <a:extLst>
                <a:ext uri="{FF2B5EF4-FFF2-40B4-BE49-F238E27FC236}">
                  <a16:creationId xmlns:a16="http://schemas.microsoft.com/office/drawing/2014/main" id="{1BA8AE1E-383C-A376-896A-C646E90E8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2925" y="3604501"/>
              <a:ext cx="3043475" cy="232003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394133E-ED28-CDB6-F2BF-79C34E784DB2}"/>
              </a:ext>
            </a:extLst>
          </p:cNvPr>
          <p:cNvSpPr txBox="1"/>
          <p:nvPr/>
        </p:nvSpPr>
        <p:spPr>
          <a:xfrm>
            <a:off x="9942632" y="145920"/>
            <a:ext cx="1533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4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미니 프로젝트</a:t>
            </a:r>
          </a:p>
        </p:txBody>
      </p:sp>
    </p:spTree>
    <p:extLst>
      <p:ext uri="{BB962C8B-B14F-4D97-AF65-F5344CB8AC3E}">
        <p14:creationId xmlns:p14="http://schemas.microsoft.com/office/powerpoint/2010/main" val="1551324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952E1-FDFC-82DF-B781-322E38D3D944}"/>
              </a:ext>
            </a:extLst>
          </p:cNvPr>
          <p:cNvSpPr txBox="1"/>
          <p:nvPr/>
        </p:nvSpPr>
        <p:spPr>
          <a:xfrm>
            <a:off x="5244830" y="145920"/>
            <a:ext cx="1702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프로젝트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CB88D4-63FD-3F97-21DD-722FB74D189E}"/>
              </a:ext>
            </a:extLst>
          </p:cNvPr>
          <p:cNvSpPr txBox="1"/>
          <p:nvPr/>
        </p:nvSpPr>
        <p:spPr>
          <a:xfrm>
            <a:off x="883595" y="155329"/>
            <a:ext cx="1159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자기소개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DA8B43-42EB-25E3-B957-E9AAF68E6142}"/>
              </a:ext>
            </a:extLst>
          </p:cNvPr>
          <p:cNvSpPr/>
          <p:nvPr/>
        </p:nvSpPr>
        <p:spPr>
          <a:xfrm>
            <a:off x="204281" y="632298"/>
            <a:ext cx="11682919" cy="60797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DAB0043-E145-2C81-DA3C-0E7A91490B45}"/>
              </a:ext>
            </a:extLst>
          </p:cNvPr>
          <p:cNvGrpSpPr/>
          <p:nvPr/>
        </p:nvGrpSpPr>
        <p:grpSpPr>
          <a:xfrm>
            <a:off x="753552" y="774810"/>
            <a:ext cx="1159213" cy="1196502"/>
            <a:chOff x="679721" y="2224398"/>
            <a:chExt cx="1944589" cy="194458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760D635-0637-8469-8FAE-30710BE7100F}"/>
                </a:ext>
              </a:extLst>
            </p:cNvPr>
            <p:cNvSpPr/>
            <p:nvPr/>
          </p:nvSpPr>
          <p:spPr>
            <a:xfrm>
              <a:off x="975944" y="2517680"/>
              <a:ext cx="1352145" cy="1128723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 descr="폰트, 그래픽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85275973-2388-62CF-22A5-3AF832B6E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721" y="2224398"/>
              <a:ext cx="1944589" cy="194458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D3E6806-0F71-DA65-F93A-836A0FDD6C43}"/>
              </a:ext>
            </a:extLst>
          </p:cNvPr>
          <p:cNvSpPr txBox="1"/>
          <p:nvPr/>
        </p:nvSpPr>
        <p:spPr>
          <a:xfrm>
            <a:off x="1747395" y="1136647"/>
            <a:ext cx="5749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별첨</a:t>
            </a:r>
            <a:endParaRPr lang="ko-KR" altLang="en-US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9D60C-E184-985D-6D1B-8F36DE65F448}"/>
              </a:ext>
            </a:extLst>
          </p:cNvPr>
          <p:cNvSpPr txBox="1"/>
          <p:nvPr/>
        </p:nvSpPr>
        <p:spPr>
          <a:xfrm>
            <a:off x="1321191" y="2070589"/>
            <a:ext cx="1578441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발표영상</a:t>
            </a:r>
            <a:endParaRPr lang="en-US" altLang="ko-KR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시연영상</a:t>
            </a:r>
            <a:endParaRPr lang="en-US" altLang="ko-KR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문서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회고록</a:t>
            </a:r>
            <a:endParaRPr lang="en-US" altLang="ko-KR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노션</a:t>
            </a:r>
            <a:endParaRPr lang="ko-KR" altLang="en-US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3EA5DD-0CB3-76D9-1E50-13BAC1AF8EA1}"/>
              </a:ext>
            </a:extLst>
          </p:cNvPr>
          <p:cNvSpPr txBox="1"/>
          <p:nvPr/>
        </p:nvSpPr>
        <p:spPr>
          <a:xfrm>
            <a:off x="3013942" y="2070589"/>
            <a:ext cx="6102184" cy="3465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i="0" dirty="0">
                <a:solidFill>
                  <a:srgbClr val="353638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https://www.youtube.com/watch?v=2tBL4qRNx7w</a:t>
            </a:r>
          </a:p>
          <a:p>
            <a:pPr>
              <a:lnSpc>
                <a:spcPct val="200000"/>
              </a:lnSpc>
            </a:pPr>
            <a:r>
              <a:rPr lang="en-US" altLang="ko-KR" sz="1600" b="1" i="0" dirty="0">
                <a:solidFill>
                  <a:srgbClr val="353638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https://www.youtube.com/watch?v=xOqyAW4Hq0Y</a:t>
            </a:r>
            <a:r>
              <a:rPr lang="en-US" altLang="ko-KR" sz="1600" b="1" i="0" dirty="0">
                <a:solidFill>
                  <a:srgbClr val="353638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https://github.com/sangwookWoo/Stand_Up_Seoul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https://url.kr/ihlpxz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https://dataengineerstudy.tistory.com/196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7"/>
              </a:rPr>
              <a:t>https://rogue-allosaurus-462.notion.site/Stand-up-Seoul-58db1d02fb774cc2abe36f9daf24ce49?pvs=4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그림 14" descr="블랙, 어둠이(가) 표시된 사진&#10;&#10;자동 생성된 설명">
            <a:extLst>
              <a:ext uri="{FF2B5EF4-FFF2-40B4-BE49-F238E27FC236}">
                <a16:creationId xmlns:a16="http://schemas.microsoft.com/office/drawing/2014/main" id="{F3ED32FD-AB72-DBDF-AAFA-9A73E40482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8" y="3273810"/>
            <a:ext cx="309155" cy="309155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DDD5B547-6A42-6461-8BB4-AE29E2EBBA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078" y="4238572"/>
            <a:ext cx="309154" cy="3091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C8CD8E2-38EC-77E3-5D1D-90EB7F42E3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9593" y="2760685"/>
            <a:ext cx="429140" cy="3091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FF2C1C3-8D35-C83D-B7E6-CFCED3D07D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021" y="3777209"/>
            <a:ext cx="317268" cy="2671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F1B2C73-863D-DEA9-1114-0FB2A9004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77" y="4741971"/>
            <a:ext cx="267120" cy="26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689272-3635-EFB5-381F-677539943A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5866" y="2257288"/>
            <a:ext cx="429140" cy="309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0445FA-DD12-643E-E35C-9F17BC685C36}"/>
              </a:ext>
            </a:extLst>
          </p:cNvPr>
          <p:cNvSpPr txBox="1"/>
          <p:nvPr/>
        </p:nvSpPr>
        <p:spPr>
          <a:xfrm>
            <a:off x="9942632" y="145920"/>
            <a:ext cx="1533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4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미니 프로젝트</a:t>
            </a:r>
          </a:p>
        </p:txBody>
      </p:sp>
    </p:spTree>
    <p:extLst>
      <p:ext uri="{BB962C8B-B14F-4D97-AF65-F5344CB8AC3E}">
        <p14:creationId xmlns:p14="http://schemas.microsoft.com/office/powerpoint/2010/main" val="746764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952E1-FDFC-82DF-B781-322E38D3D944}"/>
              </a:ext>
            </a:extLst>
          </p:cNvPr>
          <p:cNvSpPr txBox="1"/>
          <p:nvPr/>
        </p:nvSpPr>
        <p:spPr>
          <a:xfrm>
            <a:off x="5244830" y="145920"/>
            <a:ext cx="1702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프로젝트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CB88D4-63FD-3F97-21DD-722FB74D189E}"/>
              </a:ext>
            </a:extLst>
          </p:cNvPr>
          <p:cNvSpPr txBox="1"/>
          <p:nvPr/>
        </p:nvSpPr>
        <p:spPr>
          <a:xfrm>
            <a:off x="883595" y="155329"/>
            <a:ext cx="1159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자기소개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DA8B43-42EB-25E3-B957-E9AAF68E6142}"/>
              </a:ext>
            </a:extLst>
          </p:cNvPr>
          <p:cNvSpPr/>
          <p:nvPr/>
        </p:nvSpPr>
        <p:spPr>
          <a:xfrm>
            <a:off x="204281" y="632298"/>
            <a:ext cx="11682919" cy="60797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DAB0043-E145-2C81-DA3C-0E7A91490B45}"/>
              </a:ext>
            </a:extLst>
          </p:cNvPr>
          <p:cNvGrpSpPr/>
          <p:nvPr/>
        </p:nvGrpSpPr>
        <p:grpSpPr>
          <a:xfrm>
            <a:off x="753552" y="774810"/>
            <a:ext cx="1159213" cy="1196502"/>
            <a:chOff x="679721" y="2224398"/>
            <a:chExt cx="1944589" cy="194458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760D635-0637-8469-8FAE-30710BE7100F}"/>
                </a:ext>
              </a:extLst>
            </p:cNvPr>
            <p:cNvSpPr/>
            <p:nvPr/>
          </p:nvSpPr>
          <p:spPr>
            <a:xfrm>
              <a:off x="975944" y="2517680"/>
              <a:ext cx="1352145" cy="1128723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 descr="폰트, 그래픽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85275973-2388-62CF-22A5-3AF832B6E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721" y="2224398"/>
              <a:ext cx="1944589" cy="194458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8B224A-2B52-AB8A-39D3-05A894080BB5}"/>
              </a:ext>
            </a:extLst>
          </p:cNvPr>
          <p:cNvSpPr txBox="1"/>
          <p:nvPr/>
        </p:nvSpPr>
        <p:spPr>
          <a:xfrm>
            <a:off x="1747395" y="1136647"/>
            <a:ext cx="5749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서비스 기획 및 방향성 설계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A4D9491-C8E6-D7DB-CBD6-C353F8988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981" y="2402077"/>
            <a:ext cx="5327094" cy="34412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F50137-E5EF-D9F7-65D6-5F9088D59507}"/>
              </a:ext>
            </a:extLst>
          </p:cNvPr>
          <p:cNvSpPr txBox="1"/>
          <p:nvPr/>
        </p:nvSpPr>
        <p:spPr>
          <a:xfrm>
            <a:off x="531498" y="1927350"/>
            <a:ext cx="1379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F8D1F3-91C5-B56C-2BD7-A62E7FA7CC03}"/>
              </a:ext>
            </a:extLst>
          </p:cNvPr>
          <p:cNvSpPr txBox="1"/>
          <p:nvPr/>
        </p:nvSpPr>
        <p:spPr>
          <a:xfrm>
            <a:off x="6309494" y="1925107"/>
            <a:ext cx="1379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ERD</a:t>
            </a:r>
            <a:endParaRPr lang="ko-KR" altLang="en-US" sz="16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CF7BAB-6CD9-0433-54E2-1A42C8AAB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8" y="2453187"/>
            <a:ext cx="5469954" cy="331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45A0C-5654-356B-DCD5-476E8B8C5C95}"/>
              </a:ext>
            </a:extLst>
          </p:cNvPr>
          <p:cNvSpPr txBox="1"/>
          <p:nvPr/>
        </p:nvSpPr>
        <p:spPr>
          <a:xfrm>
            <a:off x="9942632" y="145920"/>
            <a:ext cx="1533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4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미니 프로젝트</a:t>
            </a:r>
          </a:p>
        </p:txBody>
      </p:sp>
    </p:spTree>
    <p:extLst>
      <p:ext uri="{BB962C8B-B14F-4D97-AF65-F5344CB8AC3E}">
        <p14:creationId xmlns:p14="http://schemas.microsoft.com/office/powerpoint/2010/main" val="3758182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952E1-FDFC-82DF-B781-322E38D3D944}"/>
              </a:ext>
            </a:extLst>
          </p:cNvPr>
          <p:cNvSpPr txBox="1"/>
          <p:nvPr/>
        </p:nvSpPr>
        <p:spPr>
          <a:xfrm>
            <a:off x="5244830" y="145920"/>
            <a:ext cx="1702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프로젝트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CB88D4-63FD-3F97-21DD-722FB74D189E}"/>
              </a:ext>
            </a:extLst>
          </p:cNvPr>
          <p:cNvSpPr txBox="1"/>
          <p:nvPr/>
        </p:nvSpPr>
        <p:spPr>
          <a:xfrm>
            <a:off x="883595" y="155329"/>
            <a:ext cx="1159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자기소개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DA8B43-42EB-25E3-B957-E9AAF68E6142}"/>
              </a:ext>
            </a:extLst>
          </p:cNvPr>
          <p:cNvSpPr/>
          <p:nvPr/>
        </p:nvSpPr>
        <p:spPr>
          <a:xfrm>
            <a:off x="204281" y="632298"/>
            <a:ext cx="11682919" cy="60797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DAB0043-E145-2C81-DA3C-0E7A91490B45}"/>
              </a:ext>
            </a:extLst>
          </p:cNvPr>
          <p:cNvGrpSpPr/>
          <p:nvPr/>
        </p:nvGrpSpPr>
        <p:grpSpPr>
          <a:xfrm>
            <a:off x="753552" y="774810"/>
            <a:ext cx="1159213" cy="1196502"/>
            <a:chOff x="679721" y="2224398"/>
            <a:chExt cx="1944589" cy="194458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760D635-0637-8469-8FAE-30710BE7100F}"/>
                </a:ext>
              </a:extLst>
            </p:cNvPr>
            <p:cNvSpPr/>
            <p:nvPr/>
          </p:nvSpPr>
          <p:spPr>
            <a:xfrm>
              <a:off x="975944" y="2517680"/>
              <a:ext cx="1352145" cy="1128723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 descr="폰트, 그래픽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85275973-2388-62CF-22A5-3AF832B6E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721" y="2224398"/>
              <a:ext cx="1944589" cy="194458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8B224A-2B52-AB8A-39D3-05A894080BB5}"/>
              </a:ext>
            </a:extLst>
          </p:cNvPr>
          <p:cNvSpPr txBox="1"/>
          <p:nvPr/>
        </p:nvSpPr>
        <p:spPr>
          <a:xfrm>
            <a:off x="1747395" y="1136647"/>
            <a:ext cx="5749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0C58D-94E2-9BF9-DF2D-A3D8F087052B}"/>
              </a:ext>
            </a:extLst>
          </p:cNvPr>
          <p:cNvSpPr txBox="1"/>
          <p:nvPr/>
        </p:nvSpPr>
        <p:spPr>
          <a:xfrm>
            <a:off x="930138" y="1715437"/>
            <a:ext cx="2309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웹크롤링</a:t>
            </a:r>
            <a:endParaRPr lang="ko-KR" altLang="en-US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EC9E2-1E40-96BC-7E58-7CAA287A4744}"/>
              </a:ext>
            </a:extLst>
          </p:cNvPr>
          <p:cNvSpPr txBox="1"/>
          <p:nvPr/>
        </p:nvSpPr>
        <p:spPr>
          <a:xfrm>
            <a:off x="930137" y="2115760"/>
            <a:ext cx="1037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기술을 활용하여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가공된 정형데이터는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이미지 데이터는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S3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적재한 뒤 객체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삽입하는 방식을 활용하였습니다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21B28A-A77F-CB35-B847-0CC487496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950" y="2503413"/>
            <a:ext cx="6802100" cy="40103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57FC40-268F-2E99-F943-3032B1E23098}"/>
              </a:ext>
            </a:extLst>
          </p:cNvPr>
          <p:cNvSpPr txBox="1"/>
          <p:nvPr/>
        </p:nvSpPr>
        <p:spPr>
          <a:xfrm>
            <a:off x="9942632" y="145920"/>
            <a:ext cx="1533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4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미니 프로젝트</a:t>
            </a:r>
          </a:p>
        </p:txBody>
      </p:sp>
    </p:spTree>
    <p:extLst>
      <p:ext uri="{BB962C8B-B14F-4D97-AF65-F5344CB8AC3E}">
        <p14:creationId xmlns:p14="http://schemas.microsoft.com/office/powerpoint/2010/main" val="228647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952E1-FDFC-82DF-B781-322E38D3D944}"/>
              </a:ext>
            </a:extLst>
          </p:cNvPr>
          <p:cNvSpPr txBox="1"/>
          <p:nvPr/>
        </p:nvSpPr>
        <p:spPr>
          <a:xfrm>
            <a:off x="5244830" y="145920"/>
            <a:ext cx="1702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프로젝트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CB88D4-63FD-3F97-21DD-722FB74D189E}"/>
              </a:ext>
            </a:extLst>
          </p:cNvPr>
          <p:cNvSpPr txBox="1"/>
          <p:nvPr/>
        </p:nvSpPr>
        <p:spPr>
          <a:xfrm>
            <a:off x="883595" y="155329"/>
            <a:ext cx="1159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자기소개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DA8B43-42EB-25E3-B957-E9AAF68E6142}"/>
              </a:ext>
            </a:extLst>
          </p:cNvPr>
          <p:cNvSpPr/>
          <p:nvPr/>
        </p:nvSpPr>
        <p:spPr>
          <a:xfrm>
            <a:off x="204281" y="632298"/>
            <a:ext cx="11682919" cy="60797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DAB0043-E145-2C81-DA3C-0E7A91490B45}"/>
              </a:ext>
            </a:extLst>
          </p:cNvPr>
          <p:cNvGrpSpPr/>
          <p:nvPr/>
        </p:nvGrpSpPr>
        <p:grpSpPr>
          <a:xfrm>
            <a:off x="753552" y="774810"/>
            <a:ext cx="1159213" cy="1196502"/>
            <a:chOff x="679721" y="2224398"/>
            <a:chExt cx="1944589" cy="194458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760D635-0637-8469-8FAE-30710BE7100F}"/>
                </a:ext>
              </a:extLst>
            </p:cNvPr>
            <p:cNvSpPr/>
            <p:nvPr/>
          </p:nvSpPr>
          <p:spPr>
            <a:xfrm>
              <a:off x="975944" y="2517680"/>
              <a:ext cx="1352145" cy="1128723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 descr="폰트, 그래픽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85275973-2388-62CF-22A5-3AF832B6E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721" y="2224398"/>
              <a:ext cx="1944589" cy="194458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8B224A-2B52-AB8A-39D3-05A894080BB5}"/>
              </a:ext>
            </a:extLst>
          </p:cNvPr>
          <p:cNvSpPr txBox="1"/>
          <p:nvPr/>
        </p:nvSpPr>
        <p:spPr>
          <a:xfrm>
            <a:off x="1747395" y="1136647"/>
            <a:ext cx="5749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 파이프라인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(1/5)</a:t>
            </a:r>
            <a:endParaRPr lang="ko-KR" altLang="en-US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0C58D-94E2-9BF9-DF2D-A3D8F087052B}"/>
              </a:ext>
            </a:extLst>
          </p:cNvPr>
          <p:cNvSpPr txBox="1"/>
          <p:nvPr/>
        </p:nvSpPr>
        <p:spPr>
          <a:xfrm>
            <a:off x="930138" y="1715437"/>
            <a:ext cx="2309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파이프라인</a:t>
            </a:r>
            <a:endParaRPr lang="ko-KR" altLang="en-US" sz="16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EC9E2-1E40-96BC-7E58-7CAA287A4744}"/>
              </a:ext>
            </a:extLst>
          </p:cNvPr>
          <p:cNvSpPr txBox="1"/>
          <p:nvPr/>
        </p:nvSpPr>
        <p:spPr>
          <a:xfrm>
            <a:off x="930137" y="2115760"/>
            <a:ext cx="1037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 실시간 혼잡도 데이터와 서울시 문화행사 데이터를 추출하여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s3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적재한 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가공 과정을 통해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로드하는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ETL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파이프라인입니다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91E0EC-DC98-15C5-404B-AAC78AF19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888" y="2485306"/>
            <a:ext cx="8136304" cy="39051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666D89-3035-EA3C-B9B1-BEA1D4795B5E}"/>
              </a:ext>
            </a:extLst>
          </p:cNvPr>
          <p:cNvSpPr txBox="1"/>
          <p:nvPr/>
        </p:nvSpPr>
        <p:spPr>
          <a:xfrm>
            <a:off x="9942632" y="145920"/>
            <a:ext cx="1533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4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미니 프로젝트</a:t>
            </a:r>
          </a:p>
        </p:txBody>
      </p:sp>
    </p:spTree>
    <p:extLst>
      <p:ext uri="{BB962C8B-B14F-4D97-AF65-F5344CB8AC3E}">
        <p14:creationId xmlns:p14="http://schemas.microsoft.com/office/powerpoint/2010/main" val="657927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2241</TotalTime>
  <Words>1260</Words>
  <Application>Microsoft Office PowerPoint</Application>
  <PresentationFormat>와이드스크린</PresentationFormat>
  <Paragraphs>278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HY헤드라인M</vt:lpstr>
      <vt:lpstr>나눔고딕</vt:lpstr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 상욱</dc:creator>
  <cp:lastModifiedBy>우 상욱</cp:lastModifiedBy>
  <cp:revision>8</cp:revision>
  <dcterms:created xsi:type="dcterms:W3CDTF">2023-07-10T16:14:01Z</dcterms:created>
  <dcterms:modified xsi:type="dcterms:W3CDTF">2023-07-13T11:15:32Z</dcterms:modified>
</cp:coreProperties>
</file>